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4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3"/>
  </p:normalViewPr>
  <p:slideViewPr>
    <p:cSldViewPr snapToGrid="0" snapToObjects="1">
      <p:cViewPr varScale="1">
        <p:scale>
          <a:sx n="105" d="100"/>
          <a:sy n="105" d="100"/>
        </p:scale>
        <p:origin x="840" y="184"/>
      </p:cViewPr>
      <p:guideLst/>
    </p:cSldViewPr>
  </p:slideViewPr>
  <p:notesTextViewPr>
    <p:cViewPr>
      <p:scale>
        <a:sx n="85" d="100"/>
        <a:sy n="8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83F775-99D4-4483-BC5D-2E63E34508DE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6D8CFD6-4978-4E55-AE1A-10A160411F70}">
      <dgm:prSet/>
      <dgm:spPr/>
      <dgm:t>
        <a:bodyPr/>
        <a:lstStyle/>
        <a:p>
          <a:r>
            <a:rPr lang="en-GB"/>
            <a:t>“A code of ethics or ethical code refers to a set of guidelines, standards, and principles that a company adopts and that must be adhered to by its workers.” </a:t>
          </a:r>
          <a:endParaRPr lang="en-US"/>
        </a:p>
      </dgm:t>
    </dgm:pt>
    <dgm:pt modelId="{BAB8F65F-BBD2-486B-9144-D4D737031D07}" type="parTrans" cxnId="{33AAAB44-F81E-4C8C-AA41-F76B999CEB40}">
      <dgm:prSet/>
      <dgm:spPr/>
      <dgm:t>
        <a:bodyPr/>
        <a:lstStyle/>
        <a:p>
          <a:endParaRPr lang="en-US"/>
        </a:p>
      </dgm:t>
    </dgm:pt>
    <dgm:pt modelId="{78B985C0-EC45-4ED6-A0E6-E2189F63A3E0}" type="sibTrans" cxnId="{33AAAB44-F81E-4C8C-AA41-F76B999CEB40}">
      <dgm:prSet/>
      <dgm:spPr/>
      <dgm:t>
        <a:bodyPr/>
        <a:lstStyle/>
        <a:p>
          <a:endParaRPr lang="en-US"/>
        </a:p>
      </dgm:t>
    </dgm:pt>
    <dgm:pt modelId="{E269F97D-0681-4B2B-9B7A-F6542A19DAAA}">
      <dgm:prSet/>
      <dgm:spPr/>
      <dgm:t>
        <a:bodyPr/>
        <a:lstStyle/>
        <a:p>
          <a:r>
            <a:rPr lang="en-GB"/>
            <a:t>“Codes of ethics are often determined by the professional body, company management or the association.”</a:t>
          </a:r>
          <a:endParaRPr lang="en-US"/>
        </a:p>
      </dgm:t>
    </dgm:pt>
    <dgm:pt modelId="{B7154931-8893-4F06-BFDA-85969770B13B}" type="parTrans" cxnId="{6989EF94-0752-4350-9074-538361C21D67}">
      <dgm:prSet/>
      <dgm:spPr/>
      <dgm:t>
        <a:bodyPr/>
        <a:lstStyle/>
        <a:p>
          <a:endParaRPr lang="en-US"/>
        </a:p>
      </dgm:t>
    </dgm:pt>
    <dgm:pt modelId="{E7AFC9C6-5E09-40DF-AD53-03BCB8E15DB4}" type="sibTrans" cxnId="{6989EF94-0752-4350-9074-538361C21D67}">
      <dgm:prSet/>
      <dgm:spPr/>
      <dgm:t>
        <a:bodyPr/>
        <a:lstStyle/>
        <a:p>
          <a:endParaRPr lang="en-US"/>
        </a:p>
      </dgm:t>
    </dgm:pt>
    <dgm:pt modelId="{1FDE4DCD-6168-9045-8DB6-1175D7974C51}" type="pres">
      <dgm:prSet presAssocID="{A283F775-99D4-4483-BC5D-2E63E34508D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BC462C4-6AD5-724D-A704-C376E5632B4D}" type="pres">
      <dgm:prSet presAssocID="{A6D8CFD6-4978-4E55-AE1A-10A160411F70}" presName="hierRoot1" presStyleCnt="0"/>
      <dgm:spPr/>
    </dgm:pt>
    <dgm:pt modelId="{B8B6967B-4F28-664E-9089-975DCCEED243}" type="pres">
      <dgm:prSet presAssocID="{A6D8CFD6-4978-4E55-AE1A-10A160411F70}" presName="composite" presStyleCnt="0"/>
      <dgm:spPr/>
    </dgm:pt>
    <dgm:pt modelId="{B121EDA6-1190-F448-B8BA-A56718AF0C5B}" type="pres">
      <dgm:prSet presAssocID="{A6D8CFD6-4978-4E55-AE1A-10A160411F70}" presName="background" presStyleLbl="node0" presStyleIdx="0" presStyleCnt="2"/>
      <dgm:spPr/>
    </dgm:pt>
    <dgm:pt modelId="{1C67A760-3BA6-E440-AE41-6F1B5E6CC01B}" type="pres">
      <dgm:prSet presAssocID="{A6D8CFD6-4978-4E55-AE1A-10A160411F70}" presName="text" presStyleLbl="fgAcc0" presStyleIdx="0" presStyleCnt="2">
        <dgm:presLayoutVars>
          <dgm:chPref val="3"/>
        </dgm:presLayoutVars>
      </dgm:prSet>
      <dgm:spPr/>
    </dgm:pt>
    <dgm:pt modelId="{22EA5CF5-B411-EC46-8190-EAE1BB7BE44B}" type="pres">
      <dgm:prSet presAssocID="{A6D8CFD6-4978-4E55-AE1A-10A160411F70}" presName="hierChild2" presStyleCnt="0"/>
      <dgm:spPr/>
    </dgm:pt>
    <dgm:pt modelId="{3CD83F15-1018-D54F-B2FA-B4B4DA423B1D}" type="pres">
      <dgm:prSet presAssocID="{E269F97D-0681-4B2B-9B7A-F6542A19DAAA}" presName="hierRoot1" presStyleCnt="0"/>
      <dgm:spPr/>
    </dgm:pt>
    <dgm:pt modelId="{901BC85D-03F6-714F-82AF-D8AE53F0A06B}" type="pres">
      <dgm:prSet presAssocID="{E269F97D-0681-4B2B-9B7A-F6542A19DAAA}" presName="composite" presStyleCnt="0"/>
      <dgm:spPr/>
    </dgm:pt>
    <dgm:pt modelId="{3E1BE502-E715-A34B-92D4-F148710F0F73}" type="pres">
      <dgm:prSet presAssocID="{E269F97D-0681-4B2B-9B7A-F6542A19DAAA}" presName="background" presStyleLbl="node0" presStyleIdx="1" presStyleCnt="2"/>
      <dgm:spPr/>
    </dgm:pt>
    <dgm:pt modelId="{0847779E-7A0F-9C48-BB8B-7A8D68F0D8E6}" type="pres">
      <dgm:prSet presAssocID="{E269F97D-0681-4B2B-9B7A-F6542A19DAAA}" presName="text" presStyleLbl="fgAcc0" presStyleIdx="1" presStyleCnt="2">
        <dgm:presLayoutVars>
          <dgm:chPref val="3"/>
        </dgm:presLayoutVars>
      </dgm:prSet>
      <dgm:spPr/>
    </dgm:pt>
    <dgm:pt modelId="{B6435D04-8E0A-CF40-89EA-89FAD8575AA2}" type="pres">
      <dgm:prSet presAssocID="{E269F97D-0681-4B2B-9B7A-F6542A19DAAA}" presName="hierChild2" presStyleCnt="0"/>
      <dgm:spPr/>
    </dgm:pt>
  </dgm:ptLst>
  <dgm:cxnLst>
    <dgm:cxn modelId="{FEA17609-AA16-C54F-8672-C96934612EAC}" type="presOf" srcId="{E269F97D-0681-4B2B-9B7A-F6542A19DAAA}" destId="{0847779E-7A0F-9C48-BB8B-7A8D68F0D8E6}" srcOrd="0" destOrd="0" presId="urn:microsoft.com/office/officeart/2005/8/layout/hierarchy1"/>
    <dgm:cxn modelId="{33AAAB44-F81E-4C8C-AA41-F76B999CEB40}" srcId="{A283F775-99D4-4483-BC5D-2E63E34508DE}" destId="{A6D8CFD6-4978-4E55-AE1A-10A160411F70}" srcOrd="0" destOrd="0" parTransId="{BAB8F65F-BBD2-486B-9144-D4D737031D07}" sibTransId="{78B985C0-EC45-4ED6-A0E6-E2189F63A3E0}"/>
    <dgm:cxn modelId="{15EC8064-2A81-2543-8F61-1BBFEA08B7C9}" type="presOf" srcId="{A6D8CFD6-4978-4E55-AE1A-10A160411F70}" destId="{1C67A760-3BA6-E440-AE41-6F1B5E6CC01B}" srcOrd="0" destOrd="0" presId="urn:microsoft.com/office/officeart/2005/8/layout/hierarchy1"/>
    <dgm:cxn modelId="{8BD6C68D-D6B7-F940-89F4-00D2B4344815}" type="presOf" srcId="{A283F775-99D4-4483-BC5D-2E63E34508DE}" destId="{1FDE4DCD-6168-9045-8DB6-1175D7974C51}" srcOrd="0" destOrd="0" presId="urn:microsoft.com/office/officeart/2005/8/layout/hierarchy1"/>
    <dgm:cxn modelId="{6989EF94-0752-4350-9074-538361C21D67}" srcId="{A283F775-99D4-4483-BC5D-2E63E34508DE}" destId="{E269F97D-0681-4B2B-9B7A-F6542A19DAAA}" srcOrd="1" destOrd="0" parTransId="{B7154931-8893-4F06-BFDA-85969770B13B}" sibTransId="{E7AFC9C6-5E09-40DF-AD53-03BCB8E15DB4}"/>
    <dgm:cxn modelId="{07A8F435-DAF8-5A42-95EF-2CA4F21D42AF}" type="presParOf" srcId="{1FDE4DCD-6168-9045-8DB6-1175D7974C51}" destId="{5BC462C4-6AD5-724D-A704-C376E5632B4D}" srcOrd="0" destOrd="0" presId="urn:microsoft.com/office/officeart/2005/8/layout/hierarchy1"/>
    <dgm:cxn modelId="{AC1D3136-23CE-2B45-B10F-780F2E2C6262}" type="presParOf" srcId="{5BC462C4-6AD5-724D-A704-C376E5632B4D}" destId="{B8B6967B-4F28-664E-9089-975DCCEED243}" srcOrd="0" destOrd="0" presId="urn:microsoft.com/office/officeart/2005/8/layout/hierarchy1"/>
    <dgm:cxn modelId="{DEB97E85-5931-2048-B709-D1F25E17E0B7}" type="presParOf" srcId="{B8B6967B-4F28-664E-9089-975DCCEED243}" destId="{B121EDA6-1190-F448-B8BA-A56718AF0C5B}" srcOrd="0" destOrd="0" presId="urn:microsoft.com/office/officeart/2005/8/layout/hierarchy1"/>
    <dgm:cxn modelId="{DACBC0AC-0B7D-814D-B452-657529123422}" type="presParOf" srcId="{B8B6967B-4F28-664E-9089-975DCCEED243}" destId="{1C67A760-3BA6-E440-AE41-6F1B5E6CC01B}" srcOrd="1" destOrd="0" presId="urn:microsoft.com/office/officeart/2005/8/layout/hierarchy1"/>
    <dgm:cxn modelId="{BB169E0E-337F-7F4E-B6F1-3CDB04770C65}" type="presParOf" srcId="{5BC462C4-6AD5-724D-A704-C376E5632B4D}" destId="{22EA5CF5-B411-EC46-8190-EAE1BB7BE44B}" srcOrd="1" destOrd="0" presId="urn:microsoft.com/office/officeart/2005/8/layout/hierarchy1"/>
    <dgm:cxn modelId="{BD7C752A-87B9-F34E-A840-E41FFA7488CA}" type="presParOf" srcId="{1FDE4DCD-6168-9045-8DB6-1175D7974C51}" destId="{3CD83F15-1018-D54F-B2FA-B4B4DA423B1D}" srcOrd="1" destOrd="0" presId="urn:microsoft.com/office/officeart/2005/8/layout/hierarchy1"/>
    <dgm:cxn modelId="{0E787970-DF79-CB43-8B89-ED98B766F431}" type="presParOf" srcId="{3CD83F15-1018-D54F-B2FA-B4B4DA423B1D}" destId="{901BC85D-03F6-714F-82AF-D8AE53F0A06B}" srcOrd="0" destOrd="0" presId="urn:microsoft.com/office/officeart/2005/8/layout/hierarchy1"/>
    <dgm:cxn modelId="{272323D6-742A-944A-B778-4235161D0F3C}" type="presParOf" srcId="{901BC85D-03F6-714F-82AF-D8AE53F0A06B}" destId="{3E1BE502-E715-A34B-92D4-F148710F0F73}" srcOrd="0" destOrd="0" presId="urn:microsoft.com/office/officeart/2005/8/layout/hierarchy1"/>
    <dgm:cxn modelId="{0E51FB8C-1756-BD41-8779-1BDE8FEFA7C9}" type="presParOf" srcId="{901BC85D-03F6-714F-82AF-D8AE53F0A06B}" destId="{0847779E-7A0F-9C48-BB8B-7A8D68F0D8E6}" srcOrd="1" destOrd="0" presId="urn:microsoft.com/office/officeart/2005/8/layout/hierarchy1"/>
    <dgm:cxn modelId="{B644EB89-6C6D-5042-B8DC-9391A573DFD2}" type="presParOf" srcId="{3CD83F15-1018-D54F-B2FA-B4B4DA423B1D}" destId="{B6435D04-8E0A-CF40-89EA-89FAD8575AA2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CF6FDD8-7AA5-4425-8B92-95612536C0DA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BFA4137-3CC0-4C0E-A36D-FBAE7F4E0B8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Enshrine values into practice</a:t>
          </a:r>
        </a:p>
      </dgm:t>
    </dgm:pt>
    <dgm:pt modelId="{5CA53257-D788-473F-B780-7E18DD123FF2}" type="parTrans" cxnId="{4A58C244-A5C6-44E8-AFB8-05928285877A}">
      <dgm:prSet/>
      <dgm:spPr/>
      <dgm:t>
        <a:bodyPr/>
        <a:lstStyle/>
        <a:p>
          <a:endParaRPr lang="en-US"/>
        </a:p>
      </dgm:t>
    </dgm:pt>
    <dgm:pt modelId="{CC42A7CF-42AD-4CAA-8B4C-5E8A67BA841F}" type="sibTrans" cxnId="{4A58C244-A5C6-44E8-AFB8-05928285877A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58FF99CD-3FFF-4782-B97F-B59152BE482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Ensure a minimum professional standard</a:t>
          </a:r>
        </a:p>
      </dgm:t>
    </dgm:pt>
    <dgm:pt modelId="{C4A26B6E-F05A-4DD6-8BAC-40729C3BDB0C}" type="parTrans" cxnId="{737087E8-0EF2-4F73-91C2-6369D1153905}">
      <dgm:prSet/>
      <dgm:spPr/>
      <dgm:t>
        <a:bodyPr/>
        <a:lstStyle/>
        <a:p>
          <a:endParaRPr lang="en-US"/>
        </a:p>
      </dgm:t>
    </dgm:pt>
    <dgm:pt modelId="{CDEDEF4C-B5D3-4FE8-80D9-7807F0275047}" type="sibTrans" cxnId="{737087E8-0EF2-4F73-91C2-6369D1153905}">
      <dgm:prSet/>
      <dgm:spPr/>
      <dgm:t>
        <a:bodyPr/>
        <a:lstStyle/>
        <a:p>
          <a:endParaRPr lang="en-US"/>
        </a:p>
      </dgm:t>
    </dgm:pt>
    <dgm:pt modelId="{29C757A0-692D-4DB2-BB1E-29354824C617}" type="pres">
      <dgm:prSet presAssocID="{ECF6FDD8-7AA5-4425-8B92-95612536C0DA}" presName="root" presStyleCnt="0">
        <dgm:presLayoutVars>
          <dgm:dir/>
          <dgm:resizeHandles val="exact"/>
        </dgm:presLayoutVars>
      </dgm:prSet>
      <dgm:spPr/>
    </dgm:pt>
    <dgm:pt modelId="{5373E9DF-CC8D-4620-B813-99A0CB581061}" type="pres">
      <dgm:prSet presAssocID="{CBFA4137-3CC0-4C0E-A36D-FBAE7F4E0B8A}" presName="compNode" presStyleCnt="0"/>
      <dgm:spPr/>
    </dgm:pt>
    <dgm:pt modelId="{80C9E170-BA32-475D-8F6D-54FFA0539E1C}" type="pres">
      <dgm:prSet presAssocID="{CBFA4137-3CC0-4C0E-A36D-FBAE7F4E0B8A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31539A0F-53F7-460B-936C-6F40B5EBC06D}" type="pres">
      <dgm:prSet presAssocID="{CBFA4137-3CC0-4C0E-A36D-FBAE7F4E0B8A}" presName="spaceRect" presStyleCnt="0"/>
      <dgm:spPr/>
    </dgm:pt>
    <dgm:pt modelId="{DAEA83B3-2B93-4022-ADE7-F933463BA8F4}" type="pres">
      <dgm:prSet presAssocID="{CBFA4137-3CC0-4C0E-A36D-FBAE7F4E0B8A}" presName="textRect" presStyleLbl="revTx" presStyleIdx="0" presStyleCnt="2">
        <dgm:presLayoutVars>
          <dgm:chMax val="1"/>
          <dgm:chPref val="1"/>
        </dgm:presLayoutVars>
      </dgm:prSet>
      <dgm:spPr/>
    </dgm:pt>
    <dgm:pt modelId="{5FFB7BD5-E55F-4F11-AF84-0045A4FC61B1}" type="pres">
      <dgm:prSet presAssocID="{CC42A7CF-42AD-4CAA-8B4C-5E8A67BA841F}" presName="sibTrans" presStyleCnt="0"/>
      <dgm:spPr/>
    </dgm:pt>
    <dgm:pt modelId="{09681DFE-F25B-4A61-B4E6-CEFA2E508787}" type="pres">
      <dgm:prSet presAssocID="{58FF99CD-3FFF-4782-B97F-B59152BE4828}" presName="compNode" presStyleCnt="0"/>
      <dgm:spPr/>
    </dgm:pt>
    <dgm:pt modelId="{F1DAE1D2-D19F-4ED6-AFF7-626E18705B1C}" type="pres">
      <dgm:prSet presAssocID="{58FF99CD-3FFF-4782-B97F-B59152BE4828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ick"/>
        </a:ext>
      </dgm:extLst>
    </dgm:pt>
    <dgm:pt modelId="{CB6F0CEA-0B69-4A46-B52C-BFAB302D7D66}" type="pres">
      <dgm:prSet presAssocID="{58FF99CD-3FFF-4782-B97F-B59152BE4828}" presName="spaceRect" presStyleCnt="0"/>
      <dgm:spPr/>
    </dgm:pt>
    <dgm:pt modelId="{DD5F55CD-EF27-4A75-A81F-1BB5AD4E1B84}" type="pres">
      <dgm:prSet presAssocID="{58FF99CD-3FFF-4782-B97F-B59152BE4828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004ADF06-FAEA-B648-A840-BFC906E12F97}" type="presOf" srcId="{CBFA4137-3CC0-4C0E-A36D-FBAE7F4E0B8A}" destId="{DAEA83B3-2B93-4022-ADE7-F933463BA8F4}" srcOrd="0" destOrd="0" presId="urn:microsoft.com/office/officeart/2018/2/layout/IconLabelList"/>
    <dgm:cxn modelId="{4A58C244-A5C6-44E8-AFB8-05928285877A}" srcId="{ECF6FDD8-7AA5-4425-8B92-95612536C0DA}" destId="{CBFA4137-3CC0-4C0E-A36D-FBAE7F4E0B8A}" srcOrd="0" destOrd="0" parTransId="{5CA53257-D788-473F-B780-7E18DD123FF2}" sibTransId="{CC42A7CF-42AD-4CAA-8B4C-5E8A67BA841F}"/>
    <dgm:cxn modelId="{34A25F64-BE98-8C46-A477-E827A83AB9D4}" type="presOf" srcId="{58FF99CD-3FFF-4782-B97F-B59152BE4828}" destId="{DD5F55CD-EF27-4A75-A81F-1BB5AD4E1B84}" srcOrd="0" destOrd="0" presId="urn:microsoft.com/office/officeart/2018/2/layout/IconLabelList"/>
    <dgm:cxn modelId="{1E82A36E-DE72-8A4E-A1CA-A2133843D2AD}" type="presOf" srcId="{ECF6FDD8-7AA5-4425-8B92-95612536C0DA}" destId="{29C757A0-692D-4DB2-BB1E-29354824C617}" srcOrd="0" destOrd="0" presId="urn:microsoft.com/office/officeart/2018/2/layout/IconLabelList"/>
    <dgm:cxn modelId="{737087E8-0EF2-4F73-91C2-6369D1153905}" srcId="{ECF6FDD8-7AA5-4425-8B92-95612536C0DA}" destId="{58FF99CD-3FFF-4782-B97F-B59152BE4828}" srcOrd="1" destOrd="0" parTransId="{C4A26B6E-F05A-4DD6-8BAC-40729C3BDB0C}" sibTransId="{CDEDEF4C-B5D3-4FE8-80D9-7807F0275047}"/>
    <dgm:cxn modelId="{3EE4BB14-40F7-A046-AF08-451A8B8FCC67}" type="presParOf" srcId="{29C757A0-692D-4DB2-BB1E-29354824C617}" destId="{5373E9DF-CC8D-4620-B813-99A0CB581061}" srcOrd="0" destOrd="0" presId="urn:microsoft.com/office/officeart/2018/2/layout/IconLabelList"/>
    <dgm:cxn modelId="{DACCD5EC-E922-E04F-ADDE-973789F206D6}" type="presParOf" srcId="{5373E9DF-CC8D-4620-B813-99A0CB581061}" destId="{80C9E170-BA32-475D-8F6D-54FFA0539E1C}" srcOrd="0" destOrd="0" presId="urn:microsoft.com/office/officeart/2018/2/layout/IconLabelList"/>
    <dgm:cxn modelId="{F72D5792-B397-4043-A6BA-ADC43D637EBD}" type="presParOf" srcId="{5373E9DF-CC8D-4620-B813-99A0CB581061}" destId="{31539A0F-53F7-460B-936C-6F40B5EBC06D}" srcOrd="1" destOrd="0" presId="urn:microsoft.com/office/officeart/2018/2/layout/IconLabelList"/>
    <dgm:cxn modelId="{92FF8A87-7DF1-974B-B7F3-EAFBFDE41BB8}" type="presParOf" srcId="{5373E9DF-CC8D-4620-B813-99A0CB581061}" destId="{DAEA83B3-2B93-4022-ADE7-F933463BA8F4}" srcOrd="2" destOrd="0" presId="urn:microsoft.com/office/officeart/2018/2/layout/IconLabelList"/>
    <dgm:cxn modelId="{4BC60B2B-663B-4B4F-A237-1CA1E979D806}" type="presParOf" srcId="{29C757A0-692D-4DB2-BB1E-29354824C617}" destId="{5FFB7BD5-E55F-4F11-AF84-0045A4FC61B1}" srcOrd="1" destOrd="0" presId="urn:microsoft.com/office/officeart/2018/2/layout/IconLabelList"/>
    <dgm:cxn modelId="{C9076A2D-12AB-764C-A9C9-39FDE5E21489}" type="presParOf" srcId="{29C757A0-692D-4DB2-BB1E-29354824C617}" destId="{09681DFE-F25B-4A61-B4E6-CEFA2E508787}" srcOrd="2" destOrd="0" presId="urn:microsoft.com/office/officeart/2018/2/layout/IconLabelList"/>
    <dgm:cxn modelId="{60E3FA82-221E-2646-A159-1896EFBB0D1C}" type="presParOf" srcId="{09681DFE-F25B-4A61-B4E6-CEFA2E508787}" destId="{F1DAE1D2-D19F-4ED6-AFF7-626E18705B1C}" srcOrd="0" destOrd="0" presId="urn:microsoft.com/office/officeart/2018/2/layout/IconLabelList"/>
    <dgm:cxn modelId="{B4D80906-A23F-BF4C-95A1-208FADDBDEC4}" type="presParOf" srcId="{09681DFE-F25B-4A61-B4E6-CEFA2E508787}" destId="{CB6F0CEA-0B69-4A46-B52C-BFAB302D7D66}" srcOrd="1" destOrd="0" presId="urn:microsoft.com/office/officeart/2018/2/layout/IconLabelList"/>
    <dgm:cxn modelId="{4A659D4A-AD5B-614B-9C08-6DE667957C67}" type="presParOf" srcId="{09681DFE-F25B-4A61-B4E6-CEFA2E508787}" destId="{DD5F55CD-EF27-4A75-A81F-1BB5AD4E1B84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2E3C0FD-C025-406B-930B-307A10D372D6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EF1E6E94-5E5C-47EC-B828-762F0C31D39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Growing influence of data over people’s lives</a:t>
          </a:r>
        </a:p>
      </dgm:t>
    </dgm:pt>
    <dgm:pt modelId="{10D2121F-67A9-4A66-87AE-2FC44DBEA09B}" type="parTrans" cxnId="{8D28A710-C940-4081-AC03-22DDF03E34C5}">
      <dgm:prSet/>
      <dgm:spPr/>
      <dgm:t>
        <a:bodyPr/>
        <a:lstStyle/>
        <a:p>
          <a:endParaRPr lang="en-US"/>
        </a:p>
      </dgm:t>
    </dgm:pt>
    <dgm:pt modelId="{4921786D-A44B-4BF8-A907-CF8FEC37D70F}" type="sibTrans" cxnId="{8D28A710-C940-4081-AC03-22DDF03E34C5}">
      <dgm:prSet/>
      <dgm:spPr/>
      <dgm:t>
        <a:bodyPr/>
        <a:lstStyle/>
        <a:p>
          <a:endParaRPr lang="en-US"/>
        </a:p>
      </dgm:t>
    </dgm:pt>
    <dgm:pt modelId="{A8059F2A-CB8D-48D8-8767-E0FDBD69498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Examples of misuse of data/ethical oversights</a:t>
          </a:r>
        </a:p>
      </dgm:t>
    </dgm:pt>
    <dgm:pt modelId="{77DF2AC8-9CBE-4C71-B0B8-2D30480891D2}" type="parTrans" cxnId="{FBC4D486-9F80-4F24-BB93-8583728ACC9B}">
      <dgm:prSet/>
      <dgm:spPr/>
      <dgm:t>
        <a:bodyPr/>
        <a:lstStyle/>
        <a:p>
          <a:endParaRPr lang="en-US"/>
        </a:p>
      </dgm:t>
    </dgm:pt>
    <dgm:pt modelId="{1D441AD0-A8BD-4F0D-BF68-635CA84BAB0C}" type="sibTrans" cxnId="{FBC4D486-9F80-4F24-BB93-8583728ACC9B}">
      <dgm:prSet/>
      <dgm:spPr/>
      <dgm:t>
        <a:bodyPr/>
        <a:lstStyle/>
        <a:p>
          <a:endParaRPr lang="en-US"/>
        </a:p>
      </dgm:t>
    </dgm:pt>
    <dgm:pt modelId="{28ED8387-7C4B-48B7-A755-0428311DF31D}" type="pres">
      <dgm:prSet presAssocID="{A2E3C0FD-C025-406B-930B-307A10D372D6}" presName="root" presStyleCnt="0">
        <dgm:presLayoutVars>
          <dgm:dir/>
          <dgm:resizeHandles val="exact"/>
        </dgm:presLayoutVars>
      </dgm:prSet>
      <dgm:spPr/>
    </dgm:pt>
    <dgm:pt modelId="{7EF421B1-F1DC-4B8D-9CAF-574AE4011566}" type="pres">
      <dgm:prSet presAssocID="{EF1E6E94-5E5C-47EC-B828-762F0C31D397}" presName="compNode" presStyleCnt="0"/>
      <dgm:spPr/>
    </dgm:pt>
    <dgm:pt modelId="{C32CC6CD-9613-4092-9B99-5F9E1D76F403}" type="pres">
      <dgm:prSet presAssocID="{EF1E6E94-5E5C-47EC-B828-762F0C31D397}" presName="iconBgRect" presStyleLbl="bgShp" presStyleIdx="0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3A26BCBC-2771-495E-8C50-29DCDECF51B3}" type="pres">
      <dgm:prSet presAssocID="{EF1E6E94-5E5C-47EC-B828-762F0C31D39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F40B7660-E367-4264-B3CB-238995710DA5}" type="pres">
      <dgm:prSet presAssocID="{EF1E6E94-5E5C-47EC-B828-762F0C31D397}" presName="spaceRect" presStyleCnt="0"/>
      <dgm:spPr/>
    </dgm:pt>
    <dgm:pt modelId="{40FA5D4D-833F-46E0-BFAE-6C2F79BD81CC}" type="pres">
      <dgm:prSet presAssocID="{EF1E6E94-5E5C-47EC-B828-762F0C31D397}" presName="textRect" presStyleLbl="revTx" presStyleIdx="0" presStyleCnt="2">
        <dgm:presLayoutVars>
          <dgm:chMax val="1"/>
          <dgm:chPref val="1"/>
        </dgm:presLayoutVars>
      </dgm:prSet>
      <dgm:spPr/>
    </dgm:pt>
    <dgm:pt modelId="{E0894F2C-7E18-47F5-9830-2E91E467885A}" type="pres">
      <dgm:prSet presAssocID="{4921786D-A44B-4BF8-A907-CF8FEC37D70F}" presName="sibTrans" presStyleCnt="0"/>
      <dgm:spPr/>
    </dgm:pt>
    <dgm:pt modelId="{E69DABCC-33B7-403B-8A68-2D1EB276607F}" type="pres">
      <dgm:prSet presAssocID="{A8059F2A-CB8D-48D8-8767-E0FDBD694982}" presName="compNode" presStyleCnt="0"/>
      <dgm:spPr/>
    </dgm:pt>
    <dgm:pt modelId="{DDE4B113-7C49-4249-B224-1A1EBFD7FA1B}" type="pres">
      <dgm:prSet presAssocID="{A8059F2A-CB8D-48D8-8767-E0FDBD694982}" presName="iconBgRect" presStyleLbl="bgShp" presStyleIdx="1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854BF3B7-32E4-4A59-B9FE-4112A4A45AE1}" type="pres">
      <dgm:prSet presAssocID="{A8059F2A-CB8D-48D8-8767-E0FDBD694982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ales of Justice"/>
        </a:ext>
      </dgm:extLst>
    </dgm:pt>
    <dgm:pt modelId="{43E64032-4662-4C7A-A376-EDDDF9318EA7}" type="pres">
      <dgm:prSet presAssocID="{A8059F2A-CB8D-48D8-8767-E0FDBD694982}" presName="spaceRect" presStyleCnt="0"/>
      <dgm:spPr/>
    </dgm:pt>
    <dgm:pt modelId="{DA79EDE8-1355-4131-BBBE-217AA5D731B2}" type="pres">
      <dgm:prSet presAssocID="{A8059F2A-CB8D-48D8-8767-E0FDBD694982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8D28A710-C940-4081-AC03-22DDF03E34C5}" srcId="{A2E3C0FD-C025-406B-930B-307A10D372D6}" destId="{EF1E6E94-5E5C-47EC-B828-762F0C31D397}" srcOrd="0" destOrd="0" parTransId="{10D2121F-67A9-4A66-87AE-2FC44DBEA09B}" sibTransId="{4921786D-A44B-4BF8-A907-CF8FEC37D70F}"/>
    <dgm:cxn modelId="{83C08723-3803-6F4F-86A5-EF7208A29F7A}" type="presOf" srcId="{A2E3C0FD-C025-406B-930B-307A10D372D6}" destId="{28ED8387-7C4B-48B7-A755-0428311DF31D}" srcOrd="0" destOrd="0" presId="urn:microsoft.com/office/officeart/2018/5/layout/IconLeafLabelList"/>
    <dgm:cxn modelId="{FBC4D486-9F80-4F24-BB93-8583728ACC9B}" srcId="{A2E3C0FD-C025-406B-930B-307A10D372D6}" destId="{A8059F2A-CB8D-48D8-8767-E0FDBD694982}" srcOrd="1" destOrd="0" parTransId="{77DF2AC8-9CBE-4C71-B0B8-2D30480891D2}" sibTransId="{1D441AD0-A8BD-4F0D-BF68-635CA84BAB0C}"/>
    <dgm:cxn modelId="{D4597EA3-8E02-4C48-B279-837415399CF1}" type="presOf" srcId="{EF1E6E94-5E5C-47EC-B828-762F0C31D397}" destId="{40FA5D4D-833F-46E0-BFAE-6C2F79BD81CC}" srcOrd="0" destOrd="0" presId="urn:microsoft.com/office/officeart/2018/5/layout/IconLeafLabelList"/>
    <dgm:cxn modelId="{9D8651FE-94B6-EC41-82CA-B28BE7A2F95A}" type="presOf" srcId="{A8059F2A-CB8D-48D8-8767-E0FDBD694982}" destId="{DA79EDE8-1355-4131-BBBE-217AA5D731B2}" srcOrd="0" destOrd="0" presId="urn:microsoft.com/office/officeart/2018/5/layout/IconLeafLabelList"/>
    <dgm:cxn modelId="{C629C6B1-355C-D541-BD59-8DB0CA00DFBD}" type="presParOf" srcId="{28ED8387-7C4B-48B7-A755-0428311DF31D}" destId="{7EF421B1-F1DC-4B8D-9CAF-574AE4011566}" srcOrd="0" destOrd="0" presId="urn:microsoft.com/office/officeart/2018/5/layout/IconLeafLabelList"/>
    <dgm:cxn modelId="{D4AB3300-3488-7A42-89A5-4F3BCF3D00ED}" type="presParOf" srcId="{7EF421B1-F1DC-4B8D-9CAF-574AE4011566}" destId="{C32CC6CD-9613-4092-9B99-5F9E1D76F403}" srcOrd="0" destOrd="0" presId="urn:microsoft.com/office/officeart/2018/5/layout/IconLeafLabelList"/>
    <dgm:cxn modelId="{94306949-228D-6D48-A0D8-E4B955985693}" type="presParOf" srcId="{7EF421B1-F1DC-4B8D-9CAF-574AE4011566}" destId="{3A26BCBC-2771-495E-8C50-29DCDECF51B3}" srcOrd="1" destOrd="0" presId="urn:microsoft.com/office/officeart/2018/5/layout/IconLeafLabelList"/>
    <dgm:cxn modelId="{89BA1259-CCFD-1F4A-8941-746CF8FFC884}" type="presParOf" srcId="{7EF421B1-F1DC-4B8D-9CAF-574AE4011566}" destId="{F40B7660-E367-4264-B3CB-238995710DA5}" srcOrd="2" destOrd="0" presId="urn:microsoft.com/office/officeart/2018/5/layout/IconLeafLabelList"/>
    <dgm:cxn modelId="{8660C9D7-4528-544D-BB4E-02AFB12ABDF1}" type="presParOf" srcId="{7EF421B1-F1DC-4B8D-9CAF-574AE4011566}" destId="{40FA5D4D-833F-46E0-BFAE-6C2F79BD81CC}" srcOrd="3" destOrd="0" presId="urn:microsoft.com/office/officeart/2018/5/layout/IconLeafLabelList"/>
    <dgm:cxn modelId="{D6C9FE00-79AB-3247-9A32-90D46FB90F50}" type="presParOf" srcId="{28ED8387-7C4B-48B7-A755-0428311DF31D}" destId="{E0894F2C-7E18-47F5-9830-2E91E467885A}" srcOrd="1" destOrd="0" presId="urn:microsoft.com/office/officeart/2018/5/layout/IconLeafLabelList"/>
    <dgm:cxn modelId="{C29DF399-20BC-394E-9404-75A2E2409D4C}" type="presParOf" srcId="{28ED8387-7C4B-48B7-A755-0428311DF31D}" destId="{E69DABCC-33B7-403B-8A68-2D1EB276607F}" srcOrd="2" destOrd="0" presId="urn:microsoft.com/office/officeart/2018/5/layout/IconLeafLabelList"/>
    <dgm:cxn modelId="{72C74EA8-29C9-E143-9F17-EA67D4B62AD5}" type="presParOf" srcId="{E69DABCC-33B7-403B-8A68-2D1EB276607F}" destId="{DDE4B113-7C49-4249-B224-1A1EBFD7FA1B}" srcOrd="0" destOrd="0" presId="urn:microsoft.com/office/officeart/2018/5/layout/IconLeafLabelList"/>
    <dgm:cxn modelId="{8C944A0E-3901-0049-8969-A112943E8645}" type="presParOf" srcId="{E69DABCC-33B7-403B-8A68-2D1EB276607F}" destId="{854BF3B7-32E4-4A59-B9FE-4112A4A45AE1}" srcOrd="1" destOrd="0" presId="urn:microsoft.com/office/officeart/2018/5/layout/IconLeafLabelList"/>
    <dgm:cxn modelId="{BD439878-4C9F-754C-92D5-B36C31034F5E}" type="presParOf" srcId="{E69DABCC-33B7-403B-8A68-2D1EB276607F}" destId="{43E64032-4662-4C7A-A376-EDDDF9318EA7}" srcOrd="2" destOrd="0" presId="urn:microsoft.com/office/officeart/2018/5/layout/IconLeafLabelList"/>
    <dgm:cxn modelId="{112833DC-63DE-364F-834E-12DDD9FFFD95}" type="presParOf" srcId="{E69DABCC-33B7-403B-8A68-2D1EB276607F}" destId="{DA79EDE8-1355-4131-BBBE-217AA5D731B2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59841C1-9517-4850-BC43-55F697DD48C5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43F10EFE-8287-4711-9213-5C361C520D40}">
      <dgm:prSet/>
      <dgm:spPr/>
      <dgm:t>
        <a:bodyPr/>
        <a:lstStyle/>
        <a:p>
          <a:r>
            <a:rPr lang="en-US" dirty="0"/>
            <a:t>Universal</a:t>
          </a:r>
        </a:p>
      </dgm:t>
    </dgm:pt>
    <dgm:pt modelId="{86DDDDC6-8F21-4B91-B448-DCE914F31294}" type="parTrans" cxnId="{E910463D-7CBE-48AD-A35D-82D68541908E}">
      <dgm:prSet/>
      <dgm:spPr/>
      <dgm:t>
        <a:bodyPr/>
        <a:lstStyle/>
        <a:p>
          <a:endParaRPr lang="en-US"/>
        </a:p>
      </dgm:t>
    </dgm:pt>
    <dgm:pt modelId="{07BB9E43-710B-45F4-8D96-FC4A1B807102}" type="sibTrans" cxnId="{E910463D-7CBE-48AD-A35D-82D68541908E}">
      <dgm:prSet/>
      <dgm:spPr/>
      <dgm:t>
        <a:bodyPr/>
        <a:lstStyle/>
        <a:p>
          <a:endParaRPr lang="en-US"/>
        </a:p>
      </dgm:t>
    </dgm:pt>
    <dgm:pt modelId="{34D3878F-BE36-4C73-8CBB-6EEB3897F1DF}">
      <dgm:prSet/>
      <dgm:spPr/>
      <dgm:t>
        <a:bodyPr/>
        <a:lstStyle/>
        <a:p>
          <a:r>
            <a:rPr lang="en-US" dirty="0" err="1"/>
            <a:t>Specialised</a:t>
          </a:r>
          <a:endParaRPr lang="en-US" dirty="0"/>
        </a:p>
      </dgm:t>
    </dgm:pt>
    <dgm:pt modelId="{C43598C8-D948-4E3C-9DCB-6ABA5F6F7425}" type="parTrans" cxnId="{8DFEF7EA-F08A-4335-9ACD-B3090BD0FEE8}">
      <dgm:prSet/>
      <dgm:spPr/>
      <dgm:t>
        <a:bodyPr/>
        <a:lstStyle/>
        <a:p>
          <a:endParaRPr lang="en-US"/>
        </a:p>
      </dgm:t>
    </dgm:pt>
    <dgm:pt modelId="{A85F70B7-89F9-4399-B295-550FF141BE76}" type="sibTrans" cxnId="{8DFEF7EA-F08A-4335-9ACD-B3090BD0FEE8}">
      <dgm:prSet/>
      <dgm:spPr/>
      <dgm:t>
        <a:bodyPr/>
        <a:lstStyle/>
        <a:p>
          <a:endParaRPr lang="en-US"/>
        </a:p>
      </dgm:t>
    </dgm:pt>
    <dgm:pt modelId="{D2CCEB55-4C57-9E4A-82A0-B3C8E8B898A5}" type="pres">
      <dgm:prSet presAssocID="{A59841C1-9517-4850-BC43-55F697DD48C5}" presName="Name0" presStyleCnt="0">
        <dgm:presLayoutVars>
          <dgm:dir/>
          <dgm:animLvl val="lvl"/>
          <dgm:resizeHandles val="exact"/>
        </dgm:presLayoutVars>
      </dgm:prSet>
      <dgm:spPr/>
    </dgm:pt>
    <dgm:pt modelId="{2A8633B6-F0CF-8146-9CBB-C6BFD19D7B85}" type="pres">
      <dgm:prSet presAssocID="{43F10EFE-8287-4711-9213-5C361C520D40}" presName="parTxOnly" presStyleLbl="node1" presStyleIdx="0" presStyleCnt="2">
        <dgm:presLayoutVars>
          <dgm:chMax val="0"/>
          <dgm:chPref val="0"/>
          <dgm:bulletEnabled val="1"/>
        </dgm:presLayoutVars>
      </dgm:prSet>
      <dgm:spPr/>
    </dgm:pt>
    <dgm:pt modelId="{CF51454A-F03C-EA48-9D27-A92D7CD6CF5A}" type="pres">
      <dgm:prSet presAssocID="{07BB9E43-710B-45F4-8D96-FC4A1B807102}" presName="parTxOnlySpace" presStyleCnt="0"/>
      <dgm:spPr/>
    </dgm:pt>
    <dgm:pt modelId="{BB2F69C1-116F-4541-ADD8-0ED5BE7A81B5}" type="pres">
      <dgm:prSet presAssocID="{34D3878F-BE36-4C73-8CBB-6EEB3897F1DF}" presName="parTxOnly" presStyleLbl="node1" presStyleIdx="1" presStyleCnt="2">
        <dgm:presLayoutVars>
          <dgm:chMax val="0"/>
          <dgm:chPref val="0"/>
          <dgm:bulletEnabled val="1"/>
        </dgm:presLayoutVars>
      </dgm:prSet>
      <dgm:spPr/>
    </dgm:pt>
  </dgm:ptLst>
  <dgm:cxnLst>
    <dgm:cxn modelId="{E910463D-7CBE-48AD-A35D-82D68541908E}" srcId="{A59841C1-9517-4850-BC43-55F697DD48C5}" destId="{43F10EFE-8287-4711-9213-5C361C520D40}" srcOrd="0" destOrd="0" parTransId="{86DDDDC6-8F21-4B91-B448-DCE914F31294}" sibTransId="{07BB9E43-710B-45F4-8D96-FC4A1B807102}"/>
    <dgm:cxn modelId="{682215B9-25E1-474A-AD03-ADC6951E2B95}" type="presOf" srcId="{34D3878F-BE36-4C73-8CBB-6EEB3897F1DF}" destId="{BB2F69C1-116F-4541-ADD8-0ED5BE7A81B5}" srcOrd="0" destOrd="0" presId="urn:microsoft.com/office/officeart/2005/8/layout/chevron1"/>
    <dgm:cxn modelId="{2511FDCB-9697-DF4B-BFA2-B57532EE09DC}" type="presOf" srcId="{A59841C1-9517-4850-BC43-55F697DD48C5}" destId="{D2CCEB55-4C57-9E4A-82A0-B3C8E8B898A5}" srcOrd="0" destOrd="0" presId="urn:microsoft.com/office/officeart/2005/8/layout/chevron1"/>
    <dgm:cxn modelId="{9C78E9E3-FEC9-7446-9525-7F1133291F23}" type="presOf" srcId="{43F10EFE-8287-4711-9213-5C361C520D40}" destId="{2A8633B6-F0CF-8146-9CBB-C6BFD19D7B85}" srcOrd="0" destOrd="0" presId="urn:microsoft.com/office/officeart/2005/8/layout/chevron1"/>
    <dgm:cxn modelId="{8DFEF7EA-F08A-4335-9ACD-B3090BD0FEE8}" srcId="{A59841C1-9517-4850-BC43-55F697DD48C5}" destId="{34D3878F-BE36-4C73-8CBB-6EEB3897F1DF}" srcOrd="1" destOrd="0" parTransId="{C43598C8-D948-4E3C-9DCB-6ABA5F6F7425}" sibTransId="{A85F70B7-89F9-4399-B295-550FF141BE76}"/>
    <dgm:cxn modelId="{7C820074-E38D-5043-AE30-4CAE689F3197}" type="presParOf" srcId="{D2CCEB55-4C57-9E4A-82A0-B3C8E8B898A5}" destId="{2A8633B6-F0CF-8146-9CBB-C6BFD19D7B85}" srcOrd="0" destOrd="0" presId="urn:microsoft.com/office/officeart/2005/8/layout/chevron1"/>
    <dgm:cxn modelId="{0865D89E-5DC1-344D-8368-4C3680226868}" type="presParOf" srcId="{D2CCEB55-4C57-9E4A-82A0-B3C8E8B898A5}" destId="{CF51454A-F03C-EA48-9D27-A92D7CD6CF5A}" srcOrd="1" destOrd="0" presId="urn:microsoft.com/office/officeart/2005/8/layout/chevron1"/>
    <dgm:cxn modelId="{71D36275-54DF-0E4F-9079-502F69E59F29}" type="presParOf" srcId="{D2CCEB55-4C57-9E4A-82A0-B3C8E8B898A5}" destId="{BB2F69C1-116F-4541-ADD8-0ED5BE7A81B5}" srcOrd="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6A36D68-D01B-4599-90FA-186139277E8A}" type="doc">
      <dgm:prSet loTypeId="urn:microsoft.com/office/officeart/2005/8/layout/matrix3" loCatId="matrix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720E599-1C5B-4D01-8BDA-425EC1BA1A2F}">
      <dgm:prSet/>
      <dgm:spPr/>
      <dgm:t>
        <a:bodyPr/>
        <a:lstStyle/>
        <a:p>
          <a:r>
            <a:rPr lang="en-US" dirty="0"/>
            <a:t>Businesses</a:t>
          </a:r>
        </a:p>
      </dgm:t>
    </dgm:pt>
    <dgm:pt modelId="{F18A15F7-5C84-4497-B0DC-6489D460B5C1}" type="parTrans" cxnId="{2FC2DF37-B06B-46F9-9D7F-469C02F1BABB}">
      <dgm:prSet/>
      <dgm:spPr/>
      <dgm:t>
        <a:bodyPr/>
        <a:lstStyle/>
        <a:p>
          <a:endParaRPr lang="en-US"/>
        </a:p>
      </dgm:t>
    </dgm:pt>
    <dgm:pt modelId="{6ACC5B61-F147-46F8-9BB1-1B287A64CAE0}" type="sibTrans" cxnId="{2FC2DF37-B06B-46F9-9D7F-469C02F1BABB}">
      <dgm:prSet/>
      <dgm:spPr/>
      <dgm:t>
        <a:bodyPr/>
        <a:lstStyle/>
        <a:p>
          <a:endParaRPr lang="en-US"/>
        </a:p>
      </dgm:t>
    </dgm:pt>
    <dgm:pt modelId="{4344FB9C-1C8B-43C2-A7A6-4FD9C839A703}">
      <dgm:prSet/>
      <dgm:spPr/>
      <dgm:t>
        <a:bodyPr/>
        <a:lstStyle/>
        <a:p>
          <a:r>
            <a:rPr lang="en-US" dirty="0"/>
            <a:t>The Law</a:t>
          </a:r>
        </a:p>
      </dgm:t>
    </dgm:pt>
    <dgm:pt modelId="{1D11E225-6772-4066-837F-D6D3C5D09E36}" type="parTrans" cxnId="{CFBAE1E2-47BA-475B-AB31-FB474EE0D31D}">
      <dgm:prSet/>
      <dgm:spPr/>
      <dgm:t>
        <a:bodyPr/>
        <a:lstStyle/>
        <a:p>
          <a:endParaRPr lang="en-US"/>
        </a:p>
      </dgm:t>
    </dgm:pt>
    <dgm:pt modelId="{BF38C840-393F-4EF3-8BFD-026E339C16FA}" type="sibTrans" cxnId="{CFBAE1E2-47BA-475B-AB31-FB474EE0D31D}">
      <dgm:prSet/>
      <dgm:spPr/>
      <dgm:t>
        <a:bodyPr/>
        <a:lstStyle/>
        <a:p>
          <a:endParaRPr lang="en-US"/>
        </a:p>
      </dgm:t>
    </dgm:pt>
    <dgm:pt modelId="{2BDAFFB6-0324-4A23-8E50-54A1319CB585}">
      <dgm:prSet/>
      <dgm:spPr/>
      <dgm:t>
        <a:bodyPr/>
        <a:lstStyle/>
        <a:p>
          <a:r>
            <a:rPr lang="en-US"/>
            <a:t>Independent bodies</a:t>
          </a:r>
        </a:p>
      </dgm:t>
    </dgm:pt>
    <dgm:pt modelId="{FEB001C4-EC54-40A0-9A80-4FE032349250}" type="parTrans" cxnId="{49DAE99D-ED01-4EEB-B9FB-726DCAC19160}">
      <dgm:prSet/>
      <dgm:spPr/>
      <dgm:t>
        <a:bodyPr/>
        <a:lstStyle/>
        <a:p>
          <a:endParaRPr lang="en-US"/>
        </a:p>
      </dgm:t>
    </dgm:pt>
    <dgm:pt modelId="{3D85F1BC-C4DD-4D48-AD42-B18A332825D4}" type="sibTrans" cxnId="{49DAE99D-ED01-4EEB-B9FB-726DCAC19160}">
      <dgm:prSet/>
      <dgm:spPr/>
      <dgm:t>
        <a:bodyPr/>
        <a:lstStyle/>
        <a:p>
          <a:endParaRPr lang="en-US"/>
        </a:p>
      </dgm:t>
    </dgm:pt>
    <dgm:pt modelId="{FF839A8E-4FFD-43CA-B81D-31AC998C0572}">
      <dgm:prSet/>
      <dgm:spPr/>
      <dgm:t>
        <a:bodyPr/>
        <a:lstStyle/>
        <a:p>
          <a:r>
            <a:rPr lang="en-US"/>
            <a:t>Individuals</a:t>
          </a:r>
        </a:p>
      </dgm:t>
    </dgm:pt>
    <dgm:pt modelId="{E763A0CE-A2FF-4D3A-BFA6-AB12A29A0BCC}" type="parTrans" cxnId="{E2162C71-9F5D-41D7-9C04-ED42F9675F62}">
      <dgm:prSet/>
      <dgm:spPr/>
      <dgm:t>
        <a:bodyPr/>
        <a:lstStyle/>
        <a:p>
          <a:endParaRPr lang="en-US"/>
        </a:p>
      </dgm:t>
    </dgm:pt>
    <dgm:pt modelId="{8E548B3D-0436-43AA-AD7F-3ABC90FEE1D9}" type="sibTrans" cxnId="{E2162C71-9F5D-41D7-9C04-ED42F9675F62}">
      <dgm:prSet/>
      <dgm:spPr/>
      <dgm:t>
        <a:bodyPr/>
        <a:lstStyle/>
        <a:p>
          <a:endParaRPr lang="en-US"/>
        </a:p>
      </dgm:t>
    </dgm:pt>
    <dgm:pt modelId="{47E565F3-47ED-3A44-B74D-CE79679ED52B}" type="pres">
      <dgm:prSet presAssocID="{96A36D68-D01B-4599-90FA-186139277E8A}" presName="matrix" presStyleCnt="0">
        <dgm:presLayoutVars>
          <dgm:chMax val="1"/>
          <dgm:dir/>
          <dgm:resizeHandles val="exact"/>
        </dgm:presLayoutVars>
      </dgm:prSet>
      <dgm:spPr/>
    </dgm:pt>
    <dgm:pt modelId="{73780EF7-EA84-EC45-A69F-E44AAC66C661}" type="pres">
      <dgm:prSet presAssocID="{96A36D68-D01B-4599-90FA-186139277E8A}" presName="diamond" presStyleLbl="bgShp" presStyleIdx="0" presStyleCnt="1"/>
      <dgm:spPr/>
    </dgm:pt>
    <dgm:pt modelId="{8A7B32FD-C1F3-E24D-999A-F7B3473F870F}" type="pres">
      <dgm:prSet presAssocID="{96A36D68-D01B-4599-90FA-186139277E8A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B2827AC-4EEE-6E47-B22E-803A59CAEA19}" type="pres">
      <dgm:prSet presAssocID="{96A36D68-D01B-4599-90FA-186139277E8A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D2C506F-CA5E-6142-BC24-25D6D07B9EB6}" type="pres">
      <dgm:prSet presAssocID="{96A36D68-D01B-4599-90FA-186139277E8A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4EB5051-CC88-3840-B097-57623A6FD8D6}" type="pres">
      <dgm:prSet presAssocID="{96A36D68-D01B-4599-90FA-186139277E8A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49DC60A-1342-0644-8E3A-9BF5436ABC1A}" type="presOf" srcId="{96A36D68-D01B-4599-90FA-186139277E8A}" destId="{47E565F3-47ED-3A44-B74D-CE79679ED52B}" srcOrd="0" destOrd="0" presId="urn:microsoft.com/office/officeart/2005/8/layout/matrix3"/>
    <dgm:cxn modelId="{05A8E017-9D00-1541-A542-BB5303732285}" type="presOf" srcId="{2BDAFFB6-0324-4A23-8E50-54A1319CB585}" destId="{0D2C506F-CA5E-6142-BC24-25D6D07B9EB6}" srcOrd="0" destOrd="0" presId="urn:microsoft.com/office/officeart/2005/8/layout/matrix3"/>
    <dgm:cxn modelId="{2FC2DF37-B06B-46F9-9D7F-469C02F1BABB}" srcId="{96A36D68-D01B-4599-90FA-186139277E8A}" destId="{0720E599-1C5B-4D01-8BDA-425EC1BA1A2F}" srcOrd="0" destOrd="0" parTransId="{F18A15F7-5C84-4497-B0DC-6489D460B5C1}" sibTransId="{6ACC5B61-F147-46F8-9BB1-1B287A64CAE0}"/>
    <dgm:cxn modelId="{E2162C71-9F5D-41D7-9C04-ED42F9675F62}" srcId="{96A36D68-D01B-4599-90FA-186139277E8A}" destId="{FF839A8E-4FFD-43CA-B81D-31AC998C0572}" srcOrd="3" destOrd="0" parTransId="{E763A0CE-A2FF-4D3A-BFA6-AB12A29A0BCC}" sibTransId="{8E548B3D-0436-43AA-AD7F-3ABC90FEE1D9}"/>
    <dgm:cxn modelId="{CE0BEA72-4D14-A840-9EA1-427A3EB1F507}" type="presOf" srcId="{0720E599-1C5B-4D01-8BDA-425EC1BA1A2F}" destId="{8A7B32FD-C1F3-E24D-999A-F7B3473F870F}" srcOrd="0" destOrd="0" presId="urn:microsoft.com/office/officeart/2005/8/layout/matrix3"/>
    <dgm:cxn modelId="{DC595B97-EC3D-7C4B-B692-AFB5CBFADB21}" type="presOf" srcId="{4344FB9C-1C8B-43C2-A7A6-4FD9C839A703}" destId="{FB2827AC-4EEE-6E47-B22E-803A59CAEA19}" srcOrd="0" destOrd="0" presId="urn:microsoft.com/office/officeart/2005/8/layout/matrix3"/>
    <dgm:cxn modelId="{49DAE99D-ED01-4EEB-B9FB-726DCAC19160}" srcId="{96A36D68-D01B-4599-90FA-186139277E8A}" destId="{2BDAFFB6-0324-4A23-8E50-54A1319CB585}" srcOrd="2" destOrd="0" parTransId="{FEB001C4-EC54-40A0-9A80-4FE032349250}" sibTransId="{3D85F1BC-C4DD-4D48-AD42-B18A332825D4}"/>
    <dgm:cxn modelId="{45C4D3DF-41EE-FC40-AC4F-640E48281997}" type="presOf" srcId="{FF839A8E-4FFD-43CA-B81D-31AC998C0572}" destId="{A4EB5051-CC88-3840-B097-57623A6FD8D6}" srcOrd="0" destOrd="0" presId="urn:microsoft.com/office/officeart/2005/8/layout/matrix3"/>
    <dgm:cxn modelId="{CFBAE1E2-47BA-475B-AB31-FB474EE0D31D}" srcId="{96A36D68-D01B-4599-90FA-186139277E8A}" destId="{4344FB9C-1C8B-43C2-A7A6-4FD9C839A703}" srcOrd="1" destOrd="0" parTransId="{1D11E225-6772-4066-837F-D6D3C5D09E36}" sibTransId="{BF38C840-393F-4EF3-8BFD-026E339C16FA}"/>
    <dgm:cxn modelId="{7E1A06A9-85AF-7F42-BA42-EC26ED1BCA16}" type="presParOf" srcId="{47E565F3-47ED-3A44-B74D-CE79679ED52B}" destId="{73780EF7-EA84-EC45-A69F-E44AAC66C661}" srcOrd="0" destOrd="0" presId="urn:microsoft.com/office/officeart/2005/8/layout/matrix3"/>
    <dgm:cxn modelId="{2C75A1D6-F069-7C44-8C46-949E324056B5}" type="presParOf" srcId="{47E565F3-47ED-3A44-B74D-CE79679ED52B}" destId="{8A7B32FD-C1F3-E24D-999A-F7B3473F870F}" srcOrd="1" destOrd="0" presId="urn:microsoft.com/office/officeart/2005/8/layout/matrix3"/>
    <dgm:cxn modelId="{4DECEAEA-3806-2643-AEF0-4B991C23DF4B}" type="presParOf" srcId="{47E565F3-47ED-3A44-B74D-CE79679ED52B}" destId="{FB2827AC-4EEE-6E47-B22E-803A59CAEA19}" srcOrd="2" destOrd="0" presId="urn:microsoft.com/office/officeart/2005/8/layout/matrix3"/>
    <dgm:cxn modelId="{6FD9CC59-4453-1341-912D-D0247556564A}" type="presParOf" srcId="{47E565F3-47ED-3A44-B74D-CE79679ED52B}" destId="{0D2C506F-CA5E-6142-BC24-25D6D07B9EB6}" srcOrd="3" destOrd="0" presId="urn:microsoft.com/office/officeart/2005/8/layout/matrix3"/>
    <dgm:cxn modelId="{758E5433-7B94-A145-8F93-204C5A09FEAE}" type="presParOf" srcId="{47E565F3-47ED-3A44-B74D-CE79679ED52B}" destId="{A4EB5051-CC88-3840-B097-57623A6FD8D6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02AF722-D87A-9B46-819A-38743A3D4053}" type="doc">
      <dgm:prSet loTypeId="urn:microsoft.com/office/officeart/2005/8/layout/default" loCatId="hierarchy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F1C041CF-45B9-1E45-B1C1-C1F8DC2059CA}">
      <dgm:prSet custT="1"/>
      <dgm:spPr/>
      <dgm:t>
        <a:bodyPr/>
        <a:lstStyle/>
        <a:p>
          <a:r>
            <a:rPr lang="en-GB" sz="3200" dirty="0"/>
            <a:t>“The practice of fabricating or exaggerating a company’s interest in equitable AI systems that work for everyone.”</a:t>
          </a:r>
        </a:p>
      </dgm:t>
    </dgm:pt>
    <dgm:pt modelId="{B67160BB-4A77-FF4D-BD48-6C3D90A160FB}" type="parTrans" cxnId="{FC03440B-4B7C-934A-9B66-2EC20CA5BD95}">
      <dgm:prSet/>
      <dgm:spPr/>
      <dgm:t>
        <a:bodyPr/>
        <a:lstStyle/>
        <a:p>
          <a:endParaRPr lang="en-GB"/>
        </a:p>
      </dgm:t>
    </dgm:pt>
    <dgm:pt modelId="{29CD63CC-08BE-294F-BA02-DC20C59C5508}" type="sibTrans" cxnId="{FC03440B-4B7C-934A-9B66-2EC20CA5BD95}">
      <dgm:prSet/>
      <dgm:spPr/>
      <dgm:t>
        <a:bodyPr/>
        <a:lstStyle/>
        <a:p>
          <a:endParaRPr lang="en-GB"/>
        </a:p>
      </dgm:t>
    </dgm:pt>
    <dgm:pt modelId="{B1589D79-69BF-EC49-AAEC-2A5D4FAB9C97}" type="pres">
      <dgm:prSet presAssocID="{802AF722-D87A-9B46-819A-38743A3D4053}" presName="diagram" presStyleCnt="0">
        <dgm:presLayoutVars>
          <dgm:dir/>
          <dgm:resizeHandles val="exact"/>
        </dgm:presLayoutVars>
      </dgm:prSet>
      <dgm:spPr/>
    </dgm:pt>
    <dgm:pt modelId="{15689F00-E257-CC43-A214-870A48427C55}" type="pres">
      <dgm:prSet presAssocID="{F1C041CF-45B9-1E45-B1C1-C1F8DC2059CA}" presName="node" presStyleLbl="node1" presStyleIdx="0" presStyleCnt="1" custScaleX="131469">
        <dgm:presLayoutVars>
          <dgm:bulletEnabled val="1"/>
        </dgm:presLayoutVars>
      </dgm:prSet>
      <dgm:spPr/>
    </dgm:pt>
  </dgm:ptLst>
  <dgm:cxnLst>
    <dgm:cxn modelId="{FC03440B-4B7C-934A-9B66-2EC20CA5BD95}" srcId="{802AF722-D87A-9B46-819A-38743A3D4053}" destId="{F1C041CF-45B9-1E45-B1C1-C1F8DC2059CA}" srcOrd="0" destOrd="0" parTransId="{B67160BB-4A77-FF4D-BD48-6C3D90A160FB}" sibTransId="{29CD63CC-08BE-294F-BA02-DC20C59C5508}"/>
    <dgm:cxn modelId="{4AFEDC59-DE8A-4F45-8E84-2659F4655D39}" type="presOf" srcId="{F1C041CF-45B9-1E45-B1C1-C1F8DC2059CA}" destId="{15689F00-E257-CC43-A214-870A48427C55}" srcOrd="0" destOrd="0" presId="urn:microsoft.com/office/officeart/2005/8/layout/default"/>
    <dgm:cxn modelId="{7FD480C7-3A64-5E4D-83B6-99443D8CF937}" type="presOf" srcId="{802AF722-D87A-9B46-819A-38743A3D4053}" destId="{B1589D79-69BF-EC49-AAEC-2A5D4FAB9C97}" srcOrd="0" destOrd="0" presId="urn:microsoft.com/office/officeart/2005/8/layout/default"/>
    <dgm:cxn modelId="{8C46A8DD-9AF6-E844-A56F-5C66B5BFBB84}" type="presParOf" srcId="{B1589D79-69BF-EC49-AAEC-2A5D4FAB9C97}" destId="{15689F00-E257-CC43-A214-870A48427C55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21EDA6-1190-F448-B8BA-A56718AF0C5B}">
      <dsp:nvSpPr>
        <dsp:cNvPr id="0" name=""/>
        <dsp:cNvSpPr/>
      </dsp:nvSpPr>
      <dsp:spPr>
        <a:xfrm>
          <a:off x="1079543" y="406"/>
          <a:ext cx="3581362" cy="22741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67A760-3BA6-E440-AE41-6F1B5E6CC01B}">
      <dsp:nvSpPr>
        <dsp:cNvPr id="0" name=""/>
        <dsp:cNvSpPr/>
      </dsp:nvSpPr>
      <dsp:spPr>
        <a:xfrm>
          <a:off x="1477472" y="378439"/>
          <a:ext cx="3581362" cy="22741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“A code of ethics or ethical code refers to a set of guidelines, standards, and principles that a company adopts and that must be adhered to by its workers.” </a:t>
          </a:r>
          <a:endParaRPr lang="en-US" sz="2000" kern="1200"/>
        </a:p>
      </dsp:txBody>
      <dsp:txXfrm>
        <a:off x="1544080" y="445047"/>
        <a:ext cx="3448146" cy="2140949"/>
      </dsp:txXfrm>
    </dsp:sp>
    <dsp:sp modelId="{3E1BE502-E715-A34B-92D4-F148710F0F73}">
      <dsp:nvSpPr>
        <dsp:cNvPr id="0" name=""/>
        <dsp:cNvSpPr/>
      </dsp:nvSpPr>
      <dsp:spPr>
        <a:xfrm>
          <a:off x="5456764" y="406"/>
          <a:ext cx="3581362" cy="22741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47779E-7A0F-9C48-BB8B-7A8D68F0D8E6}">
      <dsp:nvSpPr>
        <dsp:cNvPr id="0" name=""/>
        <dsp:cNvSpPr/>
      </dsp:nvSpPr>
      <dsp:spPr>
        <a:xfrm>
          <a:off x="5854693" y="378439"/>
          <a:ext cx="3581362" cy="22741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“Codes of ethics are often determined by the professional body, company management or the association.”</a:t>
          </a:r>
          <a:endParaRPr lang="en-US" sz="2000" kern="1200"/>
        </a:p>
      </dsp:txBody>
      <dsp:txXfrm>
        <a:off x="5921301" y="445047"/>
        <a:ext cx="3448146" cy="21409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C9E170-BA32-475D-8F6D-54FFA0539E1C}">
      <dsp:nvSpPr>
        <dsp:cNvPr id="0" name=""/>
        <dsp:cNvSpPr/>
      </dsp:nvSpPr>
      <dsp:spPr>
        <a:xfrm>
          <a:off x="2643581" y="51209"/>
          <a:ext cx="1447875" cy="14478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EA83B3-2B93-4022-ADE7-F933463BA8F4}">
      <dsp:nvSpPr>
        <dsp:cNvPr id="0" name=""/>
        <dsp:cNvSpPr/>
      </dsp:nvSpPr>
      <dsp:spPr>
        <a:xfrm>
          <a:off x="1758768" y="1881802"/>
          <a:ext cx="321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Enshrine values into practice</a:t>
          </a:r>
        </a:p>
      </dsp:txBody>
      <dsp:txXfrm>
        <a:off x="1758768" y="1881802"/>
        <a:ext cx="3217500" cy="720000"/>
      </dsp:txXfrm>
    </dsp:sp>
    <dsp:sp modelId="{F1DAE1D2-D19F-4ED6-AFF7-626E18705B1C}">
      <dsp:nvSpPr>
        <dsp:cNvPr id="0" name=""/>
        <dsp:cNvSpPr/>
      </dsp:nvSpPr>
      <dsp:spPr>
        <a:xfrm>
          <a:off x="6424143" y="51209"/>
          <a:ext cx="1447875" cy="14478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5F55CD-EF27-4A75-A81F-1BB5AD4E1B84}">
      <dsp:nvSpPr>
        <dsp:cNvPr id="0" name=""/>
        <dsp:cNvSpPr/>
      </dsp:nvSpPr>
      <dsp:spPr>
        <a:xfrm>
          <a:off x="5539331" y="1881802"/>
          <a:ext cx="321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Ensure a minimum professional standard</a:t>
          </a:r>
        </a:p>
      </dsp:txBody>
      <dsp:txXfrm>
        <a:off x="5539331" y="1881802"/>
        <a:ext cx="321750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2CC6CD-9613-4092-9B99-5F9E1D76F403}">
      <dsp:nvSpPr>
        <dsp:cNvPr id="0" name=""/>
        <dsp:cNvSpPr/>
      </dsp:nvSpPr>
      <dsp:spPr>
        <a:xfrm>
          <a:off x="3149268" y="21505"/>
          <a:ext cx="1441125" cy="14411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26BCBC-2771-495E-8C50-29DCDECF51B3}">
      <dsp:nvSpPr>
        <dsp:cNvPr id="0" name=""/>
        <dsp:cNvSpPr/>
      </dsp:nvSpPr>
      <dsp:spPr>
        <a:xfrm>
          <a:off x="3456393" y="328631"/>
          <a:ext cx="826875" cy="8268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FA5D4D-833F-46E0-BFAE-6C2F79BD81CC}">
      <dsp:nvSpPr>
        <dsp:cNvPr id="0" name=""/>
        <dsp:cNvSpPr/>
      </dsp:nvSpPr>
      <dsp:spPr>
        <a:xfrm>
          <a:off x="2688581" y="1911506"/>
          <a:ext cx="23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Growing influence of data over people’s lives</a:t>
          </a:r>
        </a:p>
      </dsp:txBody>
      <dsp:txXfrm>
        <a:off x="2688581" y="1911506"/>
        <a:ext cx="2362500" cy="720000"/>
      </dsp:txXfrm>
    </dsp:sp>
    <dsp:sp modelId="{DDE4B113-7C49-4249-B224-1A1EBFD7FA1B}">
      <dsp:nvSpPr>
        <dsp:cNvPr id="0" name=""/>
        <dsp:cNvSpPr/>
      </dsp:nvSpPr>
      <dsp:spPr>
        <a:xfrm>
          <a:off x="5925206" y="21505"/>
          <a:ext cx="1441125" cy="14411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4BF3B7-32E4-4A59-B9FE-4112A4A45AE1}">
      <dsp:nvSpPr>
        <dsp:cNvPr id="0" name=""/>
        <dsp:cNvSpPr/>
      </dsp:nvSpPr>
      <dsp:spPr>
        <a:xfrm>
          <a:off x="6232331" y="328631"/>
          <a:ext cx="826875" cy="8268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79EDE8-1355-4131-BBBE-217AA5D731B2}">
      <dsp:nvSpPr>
        <dsp:cNvPr id="0" name=""/>
        <dsp:cNvSpPr/>
      </dsp:nvSpPr>
      <dsp:spPr>
        <a:xfrm>
          <a:off x="5464518" y="1911506"/>
          <a:ext cx="23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Examples of misuse of data/ethical oversights</a:t>
          </a:r>
        </a:p>
      </dsp:txBody>
      <dsp:txXfrm>
        <a:off x="5464518" y="1911506"/>
        <a:ext cx="2362500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8633B6-F0CF-8146-9CBB-C6BFD19D7B85}">
      <dsp:nvSpPr>
        <dsp:cNvPr id="0" name=""/>
        <dsp:cNvSpPr/>
      </dsp:nvSpPr>
      <dsp:spPr>
        <a:xfrm>
          <a:off x="9242" y="221546"/>
          <a:ext cx="5524797" cy="2209919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023" tIns="61341" rIns="61341" bIns="61341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 dirty="0"/>
            <a:t>Universal</a:t>
          </a:r>
        </a:p>
      </dsp:txBody>
      <dsp:txXfrm>
        <a:off x="1114202" y="221546"/>
        <a:ext cx="3314878" cy="2209919"/>
      </dsp:txXfrm>
    </dsp:sp>
    <dsp:sp modelId="{BB2F69C1-116F-4541-ADD8-0ED5BE7A81B5}">
      <dsp:nvSpPr>
        <dsp:cNvPr id="0" name=""/>
        <dsp:cNvSpPr/>
      </dsp:nvSpPr>
      <dsp:spPr>
        <a:xfrm>
          <a:off x="4981560" y="221546"/>
          <a:ext cx="5524797" cy="2209919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023" tIns="61341" rIns="61341" bIns="61341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 dirty="0" err="1"/>
            <a:t>Specialised</a:t>
          </a:r>
          <a:endParaRPr lang="en-US" sz="4600" kern="1200" dirty="0"/>
        </a:p>
      </dsp:txBody>
      <dsp:txXfrm>
        <a:off x="6086520" y="221546"/>
        <a:ext cx="3314878" cy="220991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780EF7-EA84-EC45-A69F-E44AAC66C661}">
      <dsp:nvSpPr>
        <dsp:cNvPr id="0" name=""/>
        <dsp:cNvSpPr/>
      </dsp:nvSpPr>
      <dsp:spPr>
        <a:xfrm>
          <a:off x="274956" y="0"/>
          <a:ext cx="4486330" cy="4486330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7B32FD-C1F3-E24D-999A-F7B3473F870F}">
      <dsp:nvSpPr>
        <dsp:cNvPr id="0" name=""/>
        <dsp:cNvSpPr/>
      </dsp:nvSpPr>
      <dsp:spPr>
        <a:xfrm>
          <a:off x="701157" y="426201"/>
          <a:ext cx="1749668" cy="174966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Businesses</a:t>
          </a:r>
        </a:p>
      </dsp:txBody>
      <dsp:txXfrm>
        <a:off x="786569" y="511613"/>
        <a:ext cx="1578844" cy="1578844"/>
      </dsp:txXfrm>
    </dsp:sp>
    <dsp:sp modelId="{FB2827AC-4EEE-6E47-B22E-803A59CAEA19}">
      <dsp:nvSpPr>
        <dsp:cNvPr id="0" name=""/>
        <dsp:cNvSpPr/>
      </dsp:nvSpPr>
      <dsp:spPr>
        <a:xfrm>
          <a:off x="2585416" y="426201"/>
          <a:ext cx="1749668" cy="174966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The Law</a:t>
          </a:r>
        </a:p>
      </dsp:txBody>
      <dsp:txXfrm>
        <a:off x="2670828" y="511613"/>
        <a:ext cx="1578844" cy="1578844"/>
      </dsp:txXfrm>
    </dsp:sp>
    <dsp:sp modelId="{0D2C506F-CA5E-6142-BC24-25D6D07B9EB6}">
      <dsp:nvSpPr>
        <dsp:cNvPr id="0" name=""/>
        <dsp:cNvSpPr/>
      </dsp:nvSpPr>
      <dsp:spPr>
        <a:xfrm>
          <a:off x="701157" y="2310459"/>
          <a:ext cx="1749668" cy="1749668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Independent bodies</a:t>
          </a:r>
        </a:p>
      </dsp:txBody>
      <dsp:txXfrm>
        <a:off x="786569" y="2395871"/>
        <a:ext cx="1578844" cy="1578844"/>
      </dsp:txXfrm>
    </dsp:sp>
    <dsp:sp modelId="{A4EB5051-CC88-3840-B097-57623A6FD8D6}">
      <dsp:nvSpPr>
        <dsp:cNvPr id="0" name=""/>
        <dsp:cNvSpPr/>
      </dsp:nvSpPr>
      <dsp:spPr>
        <a:xfrm>
          <a:off x="2585416" y="2310459"/>
          <a:ext cx="1749668" cy="1749668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Individuals</a:t>
          </a:r>
        </a:p>
      </dsp:txBody>
      <dsp:txXfrm>
        <a:off x="2670828" y="2395871"/>
        <a:ext cx="1578844" cy="157884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689F00-E257-CC43-A214-870A48427C55}">
      <dsp:nvSpPr>
        <dsp:cNvPr id="0" name=""/>
        <dsp:cNvSpPr/>
      </dsp:nvSpPr>
      <dsp:spPr>
        <a:xfrm>
          <a:off x="472431" y="264"/>
          <a:ext cx="6650752" cy="303527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/>
            <a:t>“The practice of fabricating or exaggerating a company’s interest in equitable AI systems that work for everyone.”</a:t>
          </a:r>
        </a:p>
      </dsp:txBody>
      <dsp:txXfrm>
        <a:off x="472431" y="264"/>
        <a:ext cx="6650752" cy="30352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75638E-E2B4-5C4A-ABC1-427BDE1B3C05}" type="datetimeFigureOut">
              <a:rPr lang="en-US" smtClean="0"/>
              <a:t>7/8/22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F9C742-4F55-8C41-95F2-13C444D7C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617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F9C742-4F55-8C41-95F2-13C444D7C70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585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829800" cy="2387600"/>
          </a:xfrm>
        </p:spPr>
        <p:txBody>
          <a:bodyPr anchor="b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82980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9549D6DC-E1CB-4874-BF52-C3407230D20E}" type="datetime1">
              <a:rPr lang="en-US" smtClean="0"/>
              <a:t>7/8/22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791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1D81-C4B9-4A87-89A7-22E29E6C9200}" type="datetime1">
              <a:rPr lang="en-US" smtClean="0"/>
              <a:t>7/8/22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156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31520"/>
            <a:ext cx="2628900" cy="53780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31520"/>
            <a:ext cx="7734300" cy="53780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07718-69F7-427E-95A3-C1246AF46913}" type="datetime1">
              <a:rPr lang="en-US" smtClean="0"/>
              <a:t>7/8/22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668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13E51-B7F7-4C24-B8E3-5471755DC0E0}" type="datetime1">
              <a:rPr lang="en-US" smtClean="0"/>
              <a:t>7/8/22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413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1A59F-D956-4598-A3C1-AE72A5387751}" type="datetime1">
              <a:rPr lang="en-US" smtClean="0"/>
              <a:t>7/8/22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612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BBD69-7BD3-4731-8064-242619E92CBE}" type="datetime1">
              <a:rPr lang="en-US" smtClean="0"/>
              <a:t>7/8/22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247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9131"/>
            <a:ext cx="5157787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10625"/>
            <a:ext cx="5157787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9131"/>
            <a:ext cx="5183188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10625"/>
            <a:ext cx="5183188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D77D9-239F-488B-9358-023C46BC7084}" type="datetime1">
              <a:rPr lang="en-US" smtClean="0"/>
              <a:t>7/8/22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847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61C24-7140-4FDE-92F3-654C6E2D3C1C}" type="datetime1">
              <a:rPr lang="en-US" smtClean="0"/>
              <a:t>7/8/22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580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6ACF-ECB9-4B5F-A429-08B8AC75E8EF}" type="datetime1">
              <a:rPr lang="en-US" smtClean="0"/>
              <a:t>7/8/22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186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6326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31521"/>
            <a:ext cx="6172200" cy="512953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B429B-EE2A-486A-BDB9-0C848B4FAFDD}" type="datetime1">
              <a:rPr lang="en-US" smtClean="0"/>
              <a:t>7/8/22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052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1564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7257"/>
            <a:ext cx="6172200" cy="517379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FE4A-CB8D-40AB-BFFC-AAF37EA071CB}" type="datetime1">
              <a:rPr lang="en-US" smtClean="0"/>
              <a:t>7/8/22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707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93296F-4C3A-4530-98F5-F83646ACE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914D2BD-3C47-433D-81FE-DC6C39595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3DD55E4-EA4F-4874-8B5B-6E0EAF4BBFC4}"/>
                </a:ext>
              </a:extLst>
            </p:cNvPr>
            <p:cNvCxnSpPr>
              <a:cxnSpLocks/>
            </p:cNvCxnSpPr>
            <p:nvPr/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2950BAF-7673-4138-AEA2-DE7D368CC357}"/>
                </a:ext>
              </a:extLst>
            </p:cNvPr>
            <p:cNvCxnSpPr>
              <a:cxnSpLocks/>
            </p:cNvCxnSpPr>
            <p:nvPr/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BE3E2B5-EA1C-415A-941A-843C7EA148E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87FA3A6-E398-4576-B6B8-3328028D84B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Graphic 33">
              <a:extLst>
                <a:ext uri="{FF2B5EF4-FFF2-40B4-BE49-F238E27FC236}">
                  <a16:creationId xmlns:a16="http://schemas.microsoft.com/office/drawing/2014/main" id="{EFB597D7-65E0-476A-B9EB-3AA6ED33884C}"/>
                </a:ext>
              </a:extLst>
            </p:cNvPr>
            <p:cNvSpPr/>
            <p:nvPr/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Graphic 33">
              <a:extLst>
                <a:ext uri="{FF2B5EF4-FFF2-40B4-BE49-F238E27FC236}">
                  <a16:creationId xmlns:a16="http://schemas.microsoft.com/office/drawing/2014/main" id="{11AA060A-BE0E-4687-8F9E-0E2955D9796D}"/>
                </a:ext>
              </a:extLst>
            </p:cNvPr>
            <p:cNvSpPr/>
            <p:nvPr/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3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89408"/>
            <a:ext cx="10515600" cy="38217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C0517C94-3B1E-4991-BED3-41F8B0158A00}" type="datetime1">
              <a:rPr lang="en-US" smtClean="0"/>
              <a:t>7/8/22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3467" y="3246434"/>
            <a:ext cx="6285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73BAE12-D270-459D-897B-6833652BB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224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7" r:id="rId10"/>
    <p:sldLayoutId id="2147483706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>
              <a:lumMod val="60000"/>
              <a:lumOff val="4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ethics.eu/ethics-washing-is-when-ethics-is-a-substitute-for-regulation/" TargetMode="External"/><Relationship Id="rId2" Type="http://schemas.openxmlformats.org/officeDocument/2006/relationships/hyperlink" Target="http://theodi.org/wp-content/uploads/2021/07/Data-Ethics-Canvas-English-Colour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theodi.org/wp-content/uploads/2021/07/Data-Ethics-Canvas-English-Colour.pdf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916F6374-2300-41FF-BA7E-22FADCD95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7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0864D9E-0A0C-482E-86DE-9C4E729C3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38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C13FB-6EBF-D482-DB71-58E5CD47F3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271" y="1812680"/>
            <a:ext cx="4235577" cy="324551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4000" dirty="0"/>
              <a:t>Should there be a mandatory code of conduct for all data scientists?</a:t>
            </a:r>
            <a:br>
              <a:rPr lang="en-GB" sz="4000" dirty="0"/>
            </a:br>
            <a:endParaRPr lang="en-US" sz="4000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59EF20D-5821-4F54-BD14-AB7D16330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171535" y="-6437"/>
            <a:ext cx="6400800" cy="6864437"/>
            <a:chOff x="5171535" y="-6437"/>
            <a:chExt cx="6400800" cy="6864437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658C3964-BF34-4211-835A-24B827B779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71535" y="581337"/>
              <a:ext cx="64008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C498194-83A5-4CCE-AA0B-12C3FE68E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71535" y="6276734"/>
              <a:ext cx="64008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6B125AC6-B711-4F7C-B0D2-8369A8D671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V="1">
              <a:off x="5171535" y="0"/>
              <a:ext cx="0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543B8FC-DC9A-4AC0-BF25-85AF5B4944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60990" y="-6437"/>
              <a:ext cx="5783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 descr="Abstract shapes graphs with different vibrant colours">
            <a:extLst>
              <a:ext uri="{FF2B5EF4-FFF2-40B4-BE49-F238E27FC236}">
                <a16:creationId xmlns:a16="http://schemas.microsoft.com/office/drawing/2014/main" id="{82E57BC1-D0D1-5755-852A-EC5D5E160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7075" y="1521752"/>
            <a:ext cx="5714598" cy="3814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061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29D8A-FB30-E787-0137-313100942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156C9-528B-1606-9DA6-42AA601FA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https://thebusinessprofessor.com/en_US/ethics-social-responsibility/code-of-ethics-definition</a:t>
            </a:r>
          </a:p>
          <a:p>
            <a:r>
              <a:rPr lang="en-US" dirty="0">
                <a:hlinkClick r:id="rId2"/>
              </a:rPr>
              <a:t>http://theodi.org/wp-content/uploads/2021/07/Data-Ethics-Canvas-English-Colour.pdf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ethicalos.org</a:t>
            </a:r>
            <a:endParaRPr lang="en-US" dirty="0"/>
          </a:p>
          <a:p>
            <a:r>
              <a:rPr lang="en-US" dirty="0">
                <a:hlinkClick r:id="rId3"/>
              </a:rPr>
              <a:t>https://dataethics.eu/ethics-washing-is-when-ethics-is-a-substitute-for-regulation/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venturebeat.com</a:t>
            </a:r>
            <a:r>
              <a:rPr lang="en-US" dirty="0"/>
              <a:t>/2019/07/17/how-ai-companies-can-avoid-ethics-washing/</a:t>
            </a:r>
          </a:p>
        </p:txBody>
      </p:sp>
    </p:spTree>
    <p:extLst>
      <p:ext uri="{BB962C8B-B14F-4D97-AF65-F5344CB8AC3E}">
        <p14:creationId xmlns:p14="http://schemas.microsoft.com/office/powerpoint/2010/main" val="214550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62E0F97-3B68-4A9A-81FD-184E8051D2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9C0995-256A-4F90-97D6-FB8958A5D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F97B8F-C372-406F-BC40-FEBF267FD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719" y="2789105"/>
            <a:ext cx="10934171" cy="34567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6F7768D-2C22-4F7C-8BCA-F460371D5C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2" y="-7581"/>
            <a:ext cx="12192000" cy="6881046"/>
            <a:chOff x="572" y="-7581"/>
            <a:chExt cx="12192000" cy="6881046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A282329-4807-44C6-8AF9-463180C74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45884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40F1351-48CB-424C-8A88-1B23064770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96465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40B9EBF-57BE-4E27-B9AF-D0B8E9034D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44509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A53350B-5E17-48A4-8CDE-468FC9D9E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35428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Graphic 33">
              <a:extLst>
                <a:ext uri="{FF2B5EF4-FFF2-40B4-BE49-F238E27FC236}">
                  <a16:creationId xmlns:a16="http://schemas.microsoft.com/office/drawing/2014/main" id="{C673EDD6-6393-480B-B1FD-FFCC6ECD0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37174" y="-7581"/>
              <a:ext cx="3722031" cy="604044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rgbClr val="D8897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Graphic 33">
              <a:extLst>
                <a:ext uri="{FF2B5EF4-FFF2-40B4-BE49-F238E27FC236}">
                  <a16:creationId xmlns:a16="http://schemas.microsoft.com/office/drawing/2014/main" id="{849F7A27-D5D7-4A62-AD00-AD61A14E3C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237174" y="6253952"/>
              <a:ext cx="3722031" cy="604044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rgbClr val="D8897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FA860F8-D131-A038-B4BD-46FBC250D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6524"/>
            <a:ext cx="10676934" cy="1972116"/>
          </a:xfrm>
        </p:spPr>
        <p:txBody>
          <a:bodyPr anchor="ctr">
            <a:normAutofit/>
          </a:bodyPr>
          <a:lstStyle/>
          <a:p>
            <a:r>
              <a:rPr lang="en-US" sz="5200"/>
              <a:t>What is a code of ethics/conduct?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D77D0F5-35D0-4892-A2EA-D841FF883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34123" y="2794702"/>
            <a:ext cx="10923176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1E8E080-7872-7FC5-B2F9-45483AD536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7461955"/>
              </p:ext>
            </p:extLst>
          </p:nvPr>
        </p:nvGraphicFramePr>
        <p:xfrm>
          <a:off x="838200" y="3143922"/>
          <a:ext cx="10515600" cy="26530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532C859-3D09-73EC-DD5D-202C64E2AF06}"/>
              </a:ext>
            </a:extLst>
          </p:cNvPr>
          <p:cNvSpPr txBox="1"/>
          <p:nvPr/>
        </p:nvSpPr>
        <p:spPr>
          <a:xfrm>
            <a:off x="4237173" y="5907399"/>
            <a:ext cx="6915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thebusinessprofessor.com</a:t>
            </a:r>
            <a:r>
              <a:rPr lang="en-US" sz="1200" dirty="0"/>
              <a:t>/</a:t>
            </a:r>
            <a:r>
              <a:rPr lang="en-US" sz="1200" dirty="0" err="1"/>
              <a:t>en_US</a:t>
            </a:r>
            <a:r>
              <a:rPr lang="en-US" sz="1200" dirty="0"/>
              <a:t>/ethics-social-responsibility/code-of-ethics-definition</a:t>
            </a:r>
          </a:p>
        </p:txBody>
      </p:sp>
    </p:spTree>
    <p:extLst>
      <p:ext uri="{BB962C8B-B14F-4D97-AF65-F5344CB8AC3E}">
        <p14:creationId xmlns:p14="http://schemas.microsoft.com/office/powerpoint/2010/main" val="3670622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62E0F97-3B68-4A9A-81FD-184E8051D2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9C0995-256A-4F90-97D6-FB8958A5D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C4A48C-F8E4-40F0-B8C7-796C50B4C9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123" y="2794702"/>
            <a:ext cx="10928970" cy="345118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14">
            <a:extLst>
              <a:ext uri="{FF2B5EF4-FFF2-40B4-BE49-F238E27FC236}">
                <a16:creationId xmlns:a16="http://schemas.microsoft.com/office/drawing/2014/main" id="{93ECDB61-C78E-49AB-9D9C-862EAA5FF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8440" y="6472"/>
            <a:ext cx="12201012" cy="6866993"/>
            <a:chOff x="-8440" y="6472"/>
            <a:chExt cx="12201012" cy="686699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A84E4F0-03F3-4373-BC08-F3420C4DD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8440" y="6472"/>
              <a:ext cx="12201012" cy="6866993"/>
              <a:chOff x="-8440" y="6472"/>
              <a:chExt cx="12201012" cy="6866993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7DF65987-4A36-4202-998C-5ADCB2FB94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11557299" y="2794702"/>
                <a:ext cx="634699" cy="1268599"/>
                <a:chOff x="11597128" y="2762119"/>
                <a:chExt cx="594872" cy="1268599"/>
              </a:xfrm>
            </p:grpSpPr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F4238A89-F61E-46B4-A16C-1B27EEE4BDC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>
                  <a:off x="11597128" y="2762119"/>
                  <a:ext cx="594347" cy="0"/>
                </a:xfrm>
                <a:prstGeom prst="line">
                  <a:avLst/>
                </a:prstGeom>
                <a:ln w="127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65F870BE-1537-4939-A7CB-36BD7778102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>
                  <a:off x="11597653" y="4030718"/>
                  <a:ext cx="594347" cy="0"/>
                </a:xfrm>
                <a:prstGeom prst="line">
                  <a:avLst/>
                </a:prstGeom>
                <a:ln w="127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92D909DC-9CB0-43B2-BFFB-48C8D4B1A2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-8440" y="2794702"/>
                <a:ext cx="648551" cy="1268599"/>
                <a:chOff x="11597131" y="2762119"/>
                <a:chExt cx="594869" cy="1268599"/>
              </a:xfrm>
            </p:grpSpPr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1EABC700-4E95-4450-BE4B-1149BC0126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>
                  <a:off x="11597131" y="2762119"/>
                  <a:ext cx="594347" cy="0"/>
                </a:xfrm>
                <a:prstGeom prst="line">
                  <a:avLst/>
                </a:prstGeom>
                <a:ln w="127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235CD64B-F95D-4CF3-B317-37DAF82F2E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>
                  <a:off x="11597653" y="4030718"/>
                  <a:ext cx="594347" cy="0"/>
                </a:xfrm>
                <a:prstGeom prst="line">
                  <a:avLst/>
                </a:prstGeom>
                <a:ln w="127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" name="Group 19">
                <a:extLst>
                  <a:ext uri="{FF2B5EF4-FFF2-40B4-BE49-F238E27FC236}">
                    <a16:creationId xmlns:a16="http://schemas.microsoft.com/office/drawing/2014/main" id="{E5E01DCE-5018-4BED-8C6B-73E056494C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72" y="6472"/>
                <a:ext cx="12192000" cy="6866993"/>
                <a:chOff x="572" y="6472"/>
                <a:chExt cx="12192000" cy="6866993"/>
              </a:xfrm>
            </p:grpSpPr>
            <p:cxnSp>
              <p:nvCxnSpPr>
                <p:cNvPr id="31" name="Straight Connector 20">
                  <a:extLst>
                    <a:ext uri="{FF2B5EF4-FFF2-40B4-BE49-F238E27FC236}">
                      <a16:creationId xmlns:a16="http://schemas.microsoft.com/office/drawing/2014/main" id="{25A04438-598C-4217-B5F5-3982C30626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>
                  <a:off x="1667" y="6245884"/>
                  <a:ext cx="12189811" cy="0"/>
                </a:xfrm>
                <a:prstGeom prst="line">
                  <a:avLst/>
                </a:prstGeom>
                <a:ln w="127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21">
                  <a:extLst>
                    <a:ext uri="{FF2B5EF4-FFF2-40B4-BE49-F238E27FC236}">
                      <a16:creationId xmlns:a16="http://schemas.microsoft.com/office/drawing/2014/main" id="{44B43FA3-78DB-4F9F-B889-D8B65C922B3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>
                  <a:off x="572" y="596465"/>
                  <a:ext cx="12192000" cy="0"/>
                </a:xfrm>
                <a:prstGeom prst="line">
                  <a:avLst/>
                </a:prstGeom>
                <a:ln w="127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>
                  <a:extLst>
                    <a:ext uri="{FF2B5EF4-FFF2-40B4-BE49-F238E27FC236}">
                      <a16:creationId xmlns:a16="http://schemas.microsoft.com/office/drawing/2014/main" id="{769B4323-32F6-4DCF-94B4-36D8197761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6200000">
                  <a:off x="8134324" y="3444509"/>
                  <a:ext cx="6857912" cy="0"/>
                </a:xfrm>
                <a:prstGeom prst="line">
                  <a:avLst/>
                </a:prstGeom>
                <a:ln w="127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23">
                  <a:extLst>
                    <a:ext uri="{FF2B5EF4-FFF2-40B4-BE49-F238E27FC236}">
                      <a16:creationId xmlns:a16="http://schemas.microsoft.com/office/drawing/2014/main" id="{F4214668-F898-4859-87D6-23D6EF0678A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6200000">
                  <a:off x="-2794261" y="3435428"/>
                  <a:ext cx="6857912" cy="0"/>
                </a:xfrm>
                <a:prstGeom prst="line">
                  <a:avLst/>
                </a:prstGeom>
                <a:ln w="127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8F98E24-E208-40BF-B555-7B8DCEA31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34123" y="2794702"/>
              <a:ext cx="10923176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98D6ED-9A76-BAA7-6A81-84E3E49BB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6522"/>
            <a:ext cx="10515588" cy="1984671"/>
          </a:xfrm>
        </p:spPr>
        <p:txBody>
          <a:bodyPr anchor="ctr">
            <a:normAutofit/>
          </a:bodyPr>
          <a:lstStyle/>
          <a:p>
            <a:r>
              <a:rPr lang="en-US" sz="5200"/>
              <a:t>Why do certain professions have them?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4190245-3108-0EDE-A447-7E7309CD0C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90028235"/>
              </p:ext>
            </p:extLst>
          </p:nvPr>
        </p:nvGraphicFramePr>
        <p:xfrm>
          <a:off x="838200" y="3193787"/>
          <a:ext cx="10515600" cy="26530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86482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62E0F97-3B68-4A9A-81FD-184E8051D2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A9C0995-256A-4F90-97D6-FB8958A5D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8C4A48C-F8E4-40F0-B8C7-796C50B4C9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123" y="2794702"/>
            <a:ext cx="10928970" cy="345118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3ECDB61-C78E-49AB-9D9C-862EAA5FF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8440" y="6472"/>
            <a:ext cx="12201012" cy="6866993"/>
            <a:chOff x="-8440" y="6472"/>
            <a:chExt cx="12201012" cy="6866993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A84E4F0-03F3-4373-BC08-F3420C4DD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8440" y="6472"/>
              <a:ext cx="12201012" cy="6866993"/>
              <a:chOff x="-8440" y="6472"/>
              <a:chExt cx="12201012" cy="6866993"/>
            </a:xfrm>
          </p:grpSpPr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7DF65987-4A36-4202-998C-5ADCB2FB94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11557299" y="2794702"/>
                <a:ext cx="634699" cy="1268599"/>
                <a:chOff x="11597128" y="2762119"/>
                <a:chExt cx="594872" cy="1268599"/>
              </a:xfrm>
            </p:grpSpPr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F4238A89-F61E-46B4-A16C-1B27EEE4BDC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>
                  <a:off x="11597128" y="2762119"/>
                  <a:ext cx="594347" cy="0"/>
                </a:xfrm>
                <a:prstGeom prst="line">
                  <a:avLst/>
                </a:prstGeom>
                <a:ln w="127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65F870BE-1537-4939-A7CB-36BD7778102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>
                  <a:off x="11597653" y="4030718"/>
                  <a:ext cx="594347" cy="0"/>
                </a:xfrm>
                <a:prstGeom prst="line">
                  <a:avLst/>
                </a:prstGeom>
                <a:ln w="127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92D909DC-9CB0-43B2-BFFB-48C8D4B1A2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-8440" y="2794702"/>
                <a:ext cx="648551" cy="1268599"/>
                <a:chOff x="11597131" y="2762119"/>
                <a:chExt cx="594869" cy="1268599"/>
              </a:xfrm>
            </p:grpSpPr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1EABC700-4E95-4450-BE4B-1149BC0126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>
                  <a:off x="11597131" y="2762119"/>
                  <a:ext cx="594347" cy="0"/>
                </a:xfrm>
                <a:prstGeom prst="line">
                  <a:avLst/>
                </a:prstGeom>
                <a:ln w="127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235CD64B-F95D-4CF3-B317-37DAF82F2E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>
                  <a:off x="11597653" y="4030718"/>
                  <a:ext cx="594347" cy="0"/>
                </a:xfrm>
                <a:prstGeom prst="line">
                  <a:avLst/>
                </a:prstGeom>
                <a:ln w="127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E5E01DCE-5018-4BED-8C6B-73E056494C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72" y="6472"/>
                <a:ext cx="12192000" cy="6866993"/>
                <a:chOff x="572" y="6472"/>
                <a:chExt cx="12192000" cy="6866993"/>
              </a:xfrm>
            </p:grpSpPr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25A04438-598C-4217-B5F5-3982C30626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>
                  <a:off x="1667" y="6245884"/>
                  <a:ext cx="12189811" cy="0"/>
                </a:xfrm>
                <a:prstGeom prst="line">
                  <a:avLst/>
                </a:prstGeom>
                <a:ln w="127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44B43FA3-78DB-4F9F-B889-D8B65C922B3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>
                  <a:off x="572" y="596465"/>
                  <a:ext cx="12192000" cy="0"/>
                </a:xfrm>
                <a:prstGeom prst="line">
                  <a:avLst/>
                </a:prstGeom>
                <a:ln w="127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769B4323-32F6-4DCF-94B4-36D8197761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6200000">
                  <a:off x="8134324" y="3444509"/>
                  <a:ext cx="6857912" cy="0"/>
                </a:xfrm>
                <a:prstGeom prst="line">
                  <a:avLst/>
                </a:prstGeom>
                <a:ln w="127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F4214668-F898-4859-87D6-23D6EF0678A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6200000">
                  <a:off x="-2794261" y="3435428"/>
                  <a:ext cx="6857912" cy="0"/>
                </a:xfrm>
                <a:prstGeom prst="line">
                  <a:avLst/>
                </a:prstGeom>
                <a:ln w="127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8F98E24-E208-40BF-B555-7B8DCEA31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34123" y="2794702"/>
              <a:ext cx="10923176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7B121C1-A95A-56DE-392D-7794BF561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6522"/>
            <a:ext cx="10515588" cy="1984671"/>
          </a:xfrm>
        </p:spPr>
        <p:txBody>
          <a:bodyPr anchor="ctr">
            <a:normAutofit/>
          </a:bodyPr>
          <a:lstStyle/>
          <a:p>
            <a:r>
              <a:rPr lang="en-US" sz="5200" dirty="0"/>
              <a:t>Why does data science need an ethical code?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404F3DF-C422-6DB6-BBE1-DA4A244799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693890"/>
              </p:ext>
            </p:extLst>
          </p:nvPr>
        </p:nvGraphicFramePr>
        <p:xfrm>
          <a:off x="838200" y="3193787"/>
          <a:ext cx="10515600" cy="26530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3484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62E0F97-3B68-4A9A-81FD-184E8051D2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9C0995-256A-4F90-97D6-FB8958A5D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F97B8F-C372-406F-BC40-FEBF267FD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719" y="2789105"/>
            <a:ext cx="10934171" cy="34567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6F7768D-2C22-4F7C-8BCA-F460371D5C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2" y="-7581"/>
            <a:ext cx="12192000" cy="6881046"/>
            <a:chOff x="572" y="-7581"/>
            <a:chExt cx="12192000" cy="6881046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A282329-4807-44C6-8AF9-463180C74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45884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40F1351-48CB-424C-8A88-1B23064770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96465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40B9EBF-57BE-4E27-B9AF-D0B8E9034D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44509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A53350B-5E17-48A4-8CDE-468FC9D9E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35428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Graphic 33">
              <a:extLst>
                <a:ext uri="{FF2B5EF4-FFF2-40B4-BE49-F238E27FC236}">
                  <a16:creationId xmlns:a16="http://schemas.microsoft.com/office/drawing/2014/main" id="{C673EDD6-6393-480B-B1FD-FFCC6ECD0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37174" y="-7581"/>
              <a:ext cx="3722031" cy="604044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rgbClr val="D8897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Graphic 33">
              <a:extLst>
                <a:ext uri="{FF2B5EF4-FFF2-40B4-BE49-F238E27FC236}">
                  <a16:creationId xmlns:a16="http://schemas.microsoft.com/office/drawing/2014/main" id="{849F7A27-D5D7-4A62-AD00-AD61A14E3C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237174" y="6253952"/>
              <a:ext cx="3722031" cy="604044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rgbClr val="D8897E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75C9211-2AC8-4C90-AA50-BCED31E1A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6524"/>
            <a:ext cx="10676934" cy="1972116"/>
          </a:xfrm>
        </p:spPr>
        <p:txBody>
          <a:bodyPr anchor="ctr">
            <a:normAutofit/>
          </a:bodyPr>
          <a:lstStyle/>
          <a:p>
            <a:r>
              <a:rPr lang="en-US" sz="5200"/>
              <a:t>What would it look like?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D77D0F5-35D0-4892-A2EA-D841FF883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34123" y="2794702"/>
            <a:ext cx="10923176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09E817E-4985-6B27-1892-F6ACE74625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7432791"/>
              </p:ext>
            </p:extLst>
          </p:nvPr>
        </p:nvGraphicFramePr>
        <p:xfrm>
          <a:off x="838200" y="3143922"/>
          <a:ext cx="10515600" cy="26530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60034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55">
            <a:extLst>
              <a:ext uri="{FF2B5EF4-FFF2-40B4-BE49-F238E27FC236}">
                <a16:creationId xmlns:a16="http://schemas.microsoft.com/office/drawing/2014/main" id="{2293296F-4C3A-4530-98F5-F83646ACE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0" name="Group 57">
            <a:extLst>
              <a:ext uri="{FF2B5EF4-FFF2-40B4-BE49-F238E27FC236}">
                <a16:creationId xmlns:a16="http://schemas.microsoft.com/office/drawing/2014/main" id="{3914D2BD-3C47-433D-81FE-DC6C39595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D3DD55E4-EA4F-4874-8B5B-6E0EAF4BBF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32950BAF-7673-4138-AEA2-DE7D368CC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6BE3E2B5-EA1C-415A-941A-843C7EA14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87FA3A6-E398-4576-B6B8-3328028D84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Graphic 33">
              <a:extLst>
                <a:ext uri="{FF2B5EF4-FFF2-40B4-BE49-F238E27FC236}">
                  <a16:creationId xmlns:a16="http://schemas.microsoft.com/office/drawing/2014/main" id="{EFB597D7-65E0-476A-B9EB-3AA6ED338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Graphic 33">
              <a:extLst>
                <a:ext uri="{FF2B5EF4-FFF2-40B4-BE49-F238E27FC236}">
                  <a16:creationId xmlns:a16="http://schemas.microsoft.com/office/drawing/2014/main" id="{11AA060A-BE0E-4687-8F9E-0E2955D979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 useBgFill="1">
        <p:nvSpPr>
          <p:cNvPr id="83" name="Rectangle 65">
            <a:extLst>
              <a:ext uri="{FF2B5EF4-FFF2-40B4-BE49-F238E27FC236}">
                <a16:creationId xmlns:a16="http://schemas.microsoft.com/office/drawing/2014/main" id="{51B63EEE-B5E3-42ED-90DF-2948123C70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667" y="4738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67">
            <a:extLst>
              <a:ext uri="{FF2B5EF4-FFF2-40B4-BE49-F238E27FC236}">
                <a16:creationId xmlns:a16="http://schemas.microsoft.com/office/drawing/2014/main" id="{00DC7BE8-B819-4865-ACAD-6EE9C9721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Chart, bubble chart, treemap chart&#10;&#10;Description automatically generated">
            <a:extLst>
              <a:ext uri="{FF2B5EF4-FFF2-40B4-BE49-F238E27FC236}">
                <a16:creationId xmlns:a16="http://schemas.microsoft.com/office/drawing/2014/main" id="{23575119-BB6E-C528-84AD-BD3E601C3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9385" b="7070"/>
          <a:stretch/>
        </p:blipFill>
        <p:spPr>
          <a:xfrm>
            <a:off x="1" y="10"/>
            <a:ext cx="10935357" cy="6486515"/>
          </a:xfrm>
          <a:prstGeom prst="rect">
            <a:avLst/>
          </a:prstGeom>
          <a:ln w="12700">
            <a:noFill/>
          </a:ln>
        </p:spPr>
      </p:pic>
      <p:cxnSp>
        <p:nvCxnSpPr>
          <p:cNvPr id="85" name="Straight Connector 69">
            <a:extLst>
              <a:ext uri="{FF2B5EF4-FFF2-40B4-BE49-F238E27FC236}">
                <a16:creationId xmlns:a16="http://schemas.microsoft.com/office/drawing/2014/main" id="{8819CDFD-2FDC-46EE-9A4C-57D5B40E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8132657" y="3424306"/>
            <a:ext cx="6857912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C08B2CA-FACE-31ED-DDFE-5A17F986A9C5}"/>
              </a:ext>
            </a:extLst>
          </p:cNvPr>
          <p:cNvSpPr txBox="1"/>
          <p:nvPr/>
        </p:nvSpPr>
        <p:spPr>
          <a:xfrm>
            <a:off x="4754890" y="6533719"/>
            <a:ext cx="76809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4"/>
              </a:rPr>
              <a:t>http://theodi.org/wp-content/uploads/2021/07/Data-Ethics-Canvas-English-Colour.pdf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55195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CF10C978-51B5-420C-9A05-C8F194EAC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" y="-597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28D34D1C-4E49-4D32-96F1-E49CEBBF8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A46A4AE4-5520-4815-852D-CB05E9F5A5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0229F6CD-5D84-4EEB-B66D-84415969A0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024BD253-E9E1-473E-88AD-E22D668B9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2C911447-A6C3-48A4-91A8-DAEDB7FF41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1BEAE0C5-340D-416D-9DE8-4A7367049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Graphic 33">
              <a:extLst>
                <a:ext uri="{FF2B5EF4-FFF2-40B4-BE49-F238E27FC236}">
                  <a16:creationId xmlns:a16="http://schemas.microsoft.com/office/drawing/2014/main" id="{C0FED11B-5B5E-48CF-810B-4BA77BBDF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Graphic 33">
              <a:extLst>
                <a:ext uri="{FF2B5EF4-FFF2-40B4-BE49-F238E27FC236}">
                  <a16:creationId xmlns:a16="http://schemas.microsoft.com/office/drawing/2014/main" id="{D75A73DE-5BA7-44CE-A718-52385E65D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11" name="Content Placeholder 10" descr="A picture containing text&#10;&#10;Description automatically generated">
            <a:extLst>
              <a:ext uri="{FF2B5EF4-FFF2-40B4-BE49-F238E27FC236}">
                <a16:creationId xmlns:a16="http://schemas.microsoft.com/office/drawing/2014/main" id="{01D2872B-D93D-44A8-645C-7E401BB031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7008" y="613347"/>
            <a:ext cx="9443959" cy="5663059"/>
          </a:xfr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4BF2048-C3D2-2D7B-2E7B-D6545814E4D4}"/>
              </a:ext>
            </a:extLst>
          </p:cNvPr>
          <p:cNvSpPr txBox="1"/>
          <p:nvPr/>
        </p:nvSpPr>
        <p:spPr>
          <a:xfrm>
            <a:off x="8303048" y="6244653"/>
            <a:ext cx="34747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ethicalos.org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954635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62E0F97-3B68-4A9A-81FD-184E8051D2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9C0995-256A-4F90-97D6-FB8958A5D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8692A4-F487-032C-3212-6D4BB3231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4122"/>
            <a:ext cx="4276541" cy="5736145"/>
          </a:xfrm>
        </p:spPr>
        <p:txBody>
          <a:bodyPr anchor="ctr">
            <a:normAutofit/>
          </a:bodyPr>
          <a:lstStyle/>
          <a:p>
            <a:r>
              <a:rPr lang="en-US" sz="5200"/>
              <a:t>Who decides?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27575F5-9D7E-4BAE-8BED-E437C621A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21325" y="2"/>
            <a:ext cx="5036243" cy="6857995"/>
            <a:chOff x="628533" y="2"/>
            <a:chExt cx="5036243" cy="6857995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FC10488-1C7A-4844-AB58-960BC00D52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28533" y="2"/>
              <a:ext cx="5036243" cy="6219826"/>
              <a:chOff x="6527224" y="2"/>
              <a:chExt cx="5036243" cy="6219826"/>
            </a:xfrm>
          </p:grpSpPr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215AF47C-5B8E-4DB1-A0CC-B3066D7267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  <a:stCxn id="16" idx="0"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V="1">
                <a:off x="9045345" y="2"/>
                <a:ext cx="0" cy="554124"/>
              </a:xfrm>
              <a:prstGeom prst="line">
                <a:avLst/>
              </a:prstGeom>
              <a:ln w="1270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3E04F9A1-AB7C-4F9D-8E32-C2AB108115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6527224" y="554126"/>
                <a:ext cx="5036243" cy="5665702"/>
              </a:xfrm>
              <a:custGeom>
                <a:avLst/>
                <a:gdLst>
                  <a:gd name="connsiteX0" fmla="*/ 1939325 w 3878650"/>
                  <a:gd name="connsiteY0" fmla="*/ 4363426 h 4363426"/>
                  <a:gd name="connsiteX1" fmla="*/ 0 w 3878650"/>
                  <a:gd name="connsiteY1" fmla="*/ 2424101 h 4363426"/>
                  <a:gd name="connsiteX2" fmla="*/ 0 w 3878650"/>
                  <a:gd name="connsiteY2" fmla="*/ 1734201 h 4363426"/>
                  <a:gd name="connsiteX3" fmla="*/ 0 w 3878650"/>
                  <a:gd name="connsiteY3" fmla="*/ 0 h 4363426"/>
                  <a:gd name="connsiteX4" fmla="*/ 3878650 w 3878650"/>
                  <a:gd name="connsiteY4" fmla="*/ 0 h 4363426"/>
                  <a:gd name="connsiteX5" fmla="*/ 3878650 w 3878650"/>
                  <a:gd name="connsiteY5" fmla="*/ 330044 h 4363426"/>
                  <a:gd name="connsiteX6" fmla="*/ 3878650 w 3878650"/>
                  <a:gd name="connsiteY6" fmla="*/ 2424101 h 4363426"/>
                  <a:gd name="connsiteX7" fmla="*/ 1939325 w 3878650"/>
                  <a:gd name="connsiteY7" fmla="*/ 4363426 h 4363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78650" h="4363426">
                    <a:moveTo>
                      <a:pt x="1939325" y="4363426"/>
                    </a:moveTo>
                    <a:cubicBezTo>
                      <a:pt x="868265" y="4363426"/>
                      <a:pt x="0" y="3495161"/>
                      <a:pt x="0" y="2424101"/>
                    </a:cubicBezTo>
                    <a:lnTo>
                      <a:pt x="0" y="1734201"/>
                    </a:lnTo>
                    <a:lnTo>
                      <a:pt x="0" y="0"/>
                    </a:lnTo>
                    <a:lnTo>
                      <a:pt x="3878650" y="0"/>
                    </a:lnTo>
                    <a:lnTo>
                      <a:pt x="3878650" y="330044"/>
                    </a:lnTo>
                    <a:lnTo>
                      <a:pt x="3878650" y="2424101"/>
                    </a:lnTo>
                    <a:cubicBezTo>
                      <a:pt x="3878650" y="3495161"/>
                      <a:pt x="3010385" y="4363426"/>
                      <a:pt x="1939325" y="4363426"/>
                    </a:cubicBezTo>
                    <a:close/>
                  </a:path>
                </a:pathLst>
              </a:custGeom>
              <a:solidFill>
                <a:schemeClr val="bg1">
                  <a:alpha val="75000"/>
                </a:schemeClr>
              </a:solidFill>
              <a:ln w="127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9ABD640-888A-466E-B24C-33CC46647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V="1">
              <a:off x="3146654" y="6219825"/>
              <a:ext cx="0" cy="638172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2A35EC8-2FCF-868E-E088-392167D44D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60357018"/>
              </p:ext>
            </p:extLst>
          </p:nvPr>
        </p:nvGraphicFramePr>
        <p:xfrm>
          <a:off x="6466264" y="1666698"/>
          <a:ext cx="5036243" cy="44863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45164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E8161-F4D7-F0FF-1138-83486B071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science without an explicit code/regulation? 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298686F-0595-51F4-1DBB-651D229F101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88690301"/>
              </p:ext>
            </p:extLst>
          </p:nvPr>
        </p:nvGraphicFramePr>
        <p:xfrm>
          <a:off x="3596640" y="2157985"/>
          <a:ext cx="7595616" cy="30358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06317C5-A461-4DA8-F71A-3FB7F1D9143F}"/>
              </a:ext>
            </a:extLst>
          </p:cNvPr>
          <p:cNvSpPr txBox="1"/>
          <p:nvPr/>
        </p:nvSpPr>
        <p:spPr>
          <a:xfrm>
            <a:off x="-624840" y="3601270"/>
            <a:ext cx="52730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rPr>
              <a:t>Ethics Washing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6D3025-E204-85AB-D029-399E25D96229}"/>
              </a:ext>
            </a:extLst>
          </p:cNvPr>
          <p:cNvSpPr txBox="1"/>
          <p:nvPr/>
        </p:nvSpPr>
        <p:spPr>
          <a:xfrm>
            <a:off x="5629656" y="5992177"/>
            <a:ext cx="65623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venturebeat.com</a:t>
            </a:r>
            <a:r>
              <a:rPr lang="en-US" sz="1200" dirty="0"/>
              <a:t>/2019/07/17/how-ai-companies-can-avoid-ethics-washing/</a:t>
            </a:r>
          </a:p>
        </p:txBody>
      </p:sp>
    </p:spTree>
    <p:extLst>
      <p:ext uri="{BB962C8B-B14F-4D97-AF65-F5344CB8AC3E}">
        <p14:creationId xmlns:p14="http://schemas.microsoft.com/office/powerpoint/2010/main" val="2342925705"/>
      </p:ext>
    </p:extLst>
  </p:cSld>
  <p:clrMapOvr>
    <a:masterClrMapping/>
  </p:clrMapOvr>
</p:sld>
</file>

<file path=ppt/theme/theme1.xml><?xml version="1.0" encoding="utf-8"?>
<a:theme xmlns:a="http://schemas.openxmlformats.org/drawingml/2006/main" name="ArchVTI">
  <a:themeElements>
    <a:clrScheme name="Custom 42">
      <a:dk1>
        <a:sysClr val="windowText" lastClr="000000"/>
      </a:dk1>
      <a:lt1>
        <a:sysClr val="window" lastClr="FFFFFF"/>
      </a:lt1>
      <a:dk2>
        <a:srgbClr val="642626"/>
      </a:dk2>
      <a:lt2>
        <a:srgbClr val="F3F0E9"/>
      </a:lt2>
      <a:accent1>
        <a:srgbClr val="556D6F"/>
      </a:accent1>
      <a:accent2>
        <a:srgbClr val="C05050"/>
      </a:accent2>
      <a:accent3>
        <a:srgbClr val="BF873A"/>
      </a:accent3>
      <a:accent4>
        <a:srgbClr val="D8897E"/>
      </a:accent4>
      <a:accent5>
        <a:srgbClr val="A4976B"/>
      </a:accent5>
      <a:accent6>
        <a:srgbClr val="D49D8C"/>
      </a:accent6>
      <a:hlink>
        <a:srgbClr val="D13D6E"/>
      </a:hlink>
      <a:folHlink>
        <a:srgbClr val="6C9D92"/>
      </a:folHlink>
    </a:clrScheme>
    <a:fontScheme name="Custom 16">
      <a:majorFont>
        <a:latin typeface="Footlight MT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VTI" id="{23FE938F-4DF0-4C94-8546-C2AC6D26660D}" vid="{62E62DA1-385F-4EE3-8841-58A87FAE206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860</TotalTime>
  <Words>257</Words>
  <Application>Microsoft Macintosh PowerPoint</Application>
  <PresentationFormat>Widescreen</PresentationFormat>
  <Paragraphs>32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Avenir Next LT Pro</vt:lpstr>
      <vt:lpstr>Calibri</vt:lpstr>
      <vt:lpstr>Footlight MT Light</vt:lpstr>
      <vt:lpstr>ArchVTI</vt:lpstr>
      <vt:lpstr>Should there be a mandatory code of conduct for all data scientists? </vt:lpstr>
      <vt:lpstr>What is a code of ethics/conduct?</vt:lpstr>
      <vt:lpstr>Why do certain professions have them?</vt:lpstr>
      <vt:lpstr>Why does data science need an ethical code?</vt:lpstr>
      <vt:lpstr>What would it look like?</vt:lpstr>
      <vt:lpstr>PowerPoint Presentation</vt:lpstr>
      <vt:lpstr>PowerPoint Presentation</vt:lpstr>
      <vt:lpstr>Who decides?</vt:lpstr>
      <vt:lpstr>Data science without an explicit code/regulation? 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Should there be a mandatory code of conduct for all data scientists? </dc:title>
  <dc:creator>kate stallibrass</dc:creator>
  <cp:lastModifiedBy>kate stallibrass</cp:lastModifiedBy>
  <cp:revision>6</cp:revision>
  <dcterms:created xsi:type="dcterms:W3CDTF">2022-07-07T18:27:48Z</dcterms:created>
  <dcterms:modified xsi:type="dcterms:W3CDTF">2022-07-08T08:56:09Z</dcterms:modified>
</cp:coreProperties>
</file>

<file path=docProps/thumbnail.jpeg>
</file>